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63" r:id="rId3"/>
    <p:sldId id="264" r:id="rId4"/>
    <p:sldId id="256" r:id="rId5"/>
    <p:sldId id="257" r:id="rId6"/>
    <p:sldId id="260" r:id="rId7"/>
    <p:sldId id="261" r:id="rId8"/>
    <p:sldId id="262" r:id="rId9"/>
    <p:sldId id="258" r:id="rId10"/>
    <p:sldId id="259" r:id="rId11"/>
    <p:sldId id="268" r:id="rId12"/>
    <p:sldId id="269" r:id="rId13"/>
    <p:sldId id="273" r:id="rId14"/>
    <p:sldId id="274" r:id="rId15"/>
    <p:sldId id="275" r:id="rId16"/>
    <p:sldId id="270" r:id="rId17"/>
    <p:sldId id="271" r:id="rId18"/>
    <p:sldId id="276" r:id="rId19"/>
    <p:sldId id="278" r:id="rId20"/>
    <p:sldId id="265" r:id="rId21"/>
    <p:sldId id="266" r:id="rId22"/>
    <p:sldId id="267" r:id="rId23"/>
    <p:sldId id="279" r:id="rId24"/>
    <p:sldId id="280" r:id="rId25"/>
    <p:sldId id="281" r:id="rId26"/>
    <p:sldId id="282" r:id="rId27"/>
    <p:sldId id="283"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12168FF0-18CE-43C9-B622-6CFFC6E5F70E}" type="datetimeFigureOut">
              <a:rPr lang="pt-BR" smtClean="0"/>
              <a:t>31/10/2017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2C4CF7-AF54-46A1-981B-A1F99DB3A0EE}" type="slidenum">
              <a:rPr lang="pt-BR" smtClean="0"/>
              <a:t>‹nº›</a:t>
            </a:fld>
            <a:endParaRPr lang="pt-BR"/>
          </a:p>
        </p:txBody>
      </p:sp>
    </p:spTree>
    <p:extLst>
      <p:ext uri="{BB962C8B-B14F-4D97-AF65-F5344CB8AC3E}">
        <p14:creationId xmlns:p14="http://schemas.microsoft.com/office/powerpoint/2010/main" val="1885878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12168FF0-18CE-43C9-B622-6CFFC6E5F70E}" type="datetimeFigureOut">
              <a:rPr lang="pt-BR" smtClean="0"/>
              <a:t>31/10/2017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2C4CF7-AF54-46A1-981B-A1F99DB3A0EE}" type="slidenum">
              <a:rPr lang="pt-BR" smtClean="0"/>
              <a:t>‹nº›</a:t>
            </a:fld>
            <a:endParaRPr lang="pt-BR"/>
          </a:p>
        </p:txBody>
      </p:sp>
    </p:spTree>
    <p:extLst>
      <p:ext uri="{BB962C8B-B14F-4D97-AF65-F5344CB8AC3E}">
        <p14:creationId xmlns:p14="http://schemas.microsoft.com/office/powerpoint/2010/main" val="272468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12168FF0-18CE-43C9-B622-6CFFC6E5F70E}" type="datetimeFigureOut">
              <a:rPr lang="pt-BR" smtClean="0"/>
              <a:t>31/10/2017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2C4CF7-AF54-46A1-981B-A1F99DB3A0EE}" type="slidenum">
              <a:rPr lang="pt-BR" smtClean="0"/>
              <a:t>‹nº›</a:t>
            </a:fld>
            <a:endParaRPr lang="pt-B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13892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12168FF0-18CE-43C9-B622-6CFFC6E5F70E}" type="datetimeFigureOut">
              <a:rPr lang="pt-BR" smtClean="0"/>
              <a:t>31/10/2017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2C4CF7-AF54-46A1-981B-A1F99DB3A0EE}" type="slidenum">
              <a:rPr lang="pt-BR" smtClean="0"/>
              <a:t>‹nº›</a:t>
            </a:fld>
            <a:endParaRPr lang="pt-BR"/>
          </a:p>
        </p:txBody>
      </p:sp>
    </p:spTree>
    <p:extLst>
      <p:ext uri="{BB962C8B-B14F-4D97-AF65-F5344CB8AC3E}">
        <p14:creationId xmlns:p14="http://schemas.microsoft.com/office/powerpoint/2010/main" val="485078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12168FF0-18CE-43C9-B622-6CFFC6E5F70E}" type="datetimeFigureOut">
              <a:rPr lang="pt-BR" smtClean="0"/>
              <a:t>31/10/2017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2C4CF7-AF54-46A1-981B-A1F99DB3A0EE}"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1122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12168FF0-18CE-43C9-B622-6CFFC6E5F70E}" type="datetimeFigureOut">
              <a:rPr lang="pt-BR" smtClean="0"/>
              <a:t>31/10/2017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2C4CF7-AF54-46A1-981B-A1F99DB3A0EE}" type="slidenum">
              <a:rPr lang="pt-BR" smtClean="0"/>
              <a:t>‹nº›</a:t>
            </a:fld>
            <a:endParaRPr lang="pt-BR"/>
          </a:p>
        </p:txBody>
      </p:sp>
    </p:spTree>
    <p:extLst>
      <p:ext uri="{BB962C8B-B14F-4D97-AF65-F5344CB8AC3E}">
        <p14:creationId xmlns:p14="http://schemas.microsoft.com/office/powerpoint/2010/main" val="2068206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2168FF0-18CE-43C9-B622-6CFFC6E5F70E}" type="datetimeFigureOut">
              <a:rPr lang="pt-BR" smtClean="0"/>
              <a:t>31/10/2017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2C4CF7-AF54-46A1-981B-A1F99DB3A0EE}" type="slidenum">
              <a:rPr lang="pt-BR" smtClean="0"/>
              <a:t>‹nº›</a:t>
            </a:fld>
            <a:endParaRPr lang="pt-BR"/>
          </a:p>
        </p:txBody>
      </p:sp>
    </p:spTree>
    <p:extLst>
      <p:ext uri="{BB962C8B-B14F-4D97-AF65-F5344CB8AC3E}">
        <p14:creationId xmlns:p14="http://schemas.microsoft.com/office/powerpoint/2010/main" val="704073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2168FF0-18CE-43C9-B622-6CFFC6E5F70E}" type="datetimeFigureOut">
              <a:rPr lang="pt-BR" smtClean="0"/>
              <a:t>31/10/2017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2C4CF7-AF54-46A1-981B-A1F99DB3A0EE}" type="slidenum">
              <a:rPr lang="pt-BR" smtClean="0"/>
              <a:t>‹nº›</a:t>
            </a:fld>
            <a:endParaRPr lang="pt-BR"/>
          </a:p>
        </p:txBody>
      </p:sp>
    </p:spTree>
    <p:extLst>
      <p:ext uri="{BB962C8B-B14F-4D97-AF65-F5344CB8AC3E}">
        <p14:creationId xmlns:p14="http://schemas.microsoft.com/office/powerpoint/2010/main" val="161121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2168FF0-18CE-43C9-B622-6CFFC6E5F70E}" type="datetimeFigureOut">
              <a:rPr lang="pt-BR" smtClean="0"/>
              <a:t>31/10/2017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2C4CF7-AF54-46A1-981B-A1F99DB3A0EE}" type="slidenum">
              <a:rPr lang="pt-BR" smtClean="0"/>
              <a:t>‹nº›</a:t>
            </a:fld>
            <a:endParaRPr lang="pt-BR"/>
          </a:p>
        </p:txBody>
      </p:sp>
    </p:spTree>
    <p:extLst>
      <p:ext uri="{BB962C8B-B14F-4D97-AF65-F5344CB8AC3E}">
        <p14:creationId xmlns:p14="http://schemas.microsoft.com/office/powerpoint/2010/main" val="3922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12168FF0-18CE-43C9-B622-6CFFC6E5F70E}" type="datetimeFigureOut">
              <a:rPr lang="pt-BR" smtClean="0"/>
              <a:t>31/10/2017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2C4CF7-AF54-46A1-981B-A1F99DB3A0EE}" type="slidenum">
              <a:rPr lang="pt-BR" smtClean="0"/>
              <a:t>‹nº›</a:t>
            </a:fld>
            <a:endParaRPr lang="pt-BR"/>
          </a:p>
        </p:txBody>
      </p:sp>
    </p:spTree>
    <p:extLst>
      <p:ext uri="{BB962C8B-B14F-4D97-AF65-F5344CB8AC3E}">
        <p14:creationId xmlns:p14="http://schemas.microsoft.com/office/powerpoint/2010/main" val="359399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12168FF0-18CE-43C9-B622-6CFFC6E5F70E}" type="datetimeFigureOut">
              <a:rPr lang="pt-BR" smtClean="0"/>
              <a:t>31/10/2017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D2C4CF7-AF54-46A1-981B-A1F99DB3A0EE}" type="slidenum">
              <a:rPr lang="pt-BR" smtClean="0"/>
              <a:t>‹nº›</a:t>
            </a:fld>
            <a:endParaRPr lang="pt-BR"/>
          </a:p>
        </p:txBody>
      </p:sp>
    </p:spTree>
    <p:extLst>
      <p:ext uri="{BB962C8B-B14F-4D97-AF65-F5344CB8AC3E}">
        <p14:creationId xmlns:p14="http://schemas.microsoft.com/office/powerpoint/2010/main" val="225275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12168FF0-18CE-43C9-B622-6CFFC6E5F70E}" type="datetimeFigureOut">
              <a:rPr lang="pt-BR" smtClean="0"/>
              <a:t>31/10/2017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D2C4CF7-AF54-46A1-981B-A1F99DB3A0EE}" type="slidenum">
              <a:rPr lang="pt-BR" smtClean="0"/>
              <a:t>‹nº›</a:t>
            </a:fld>
            <a:endParaRPr lang="pt-BR"/>
          </a:p>
        </p:txBody>
      </p:sp>
    </p:spTree>
    <p:extLst>
      <p:ext uri="{BB962C8B-B14F-4D97-AF65-F5344CB8AC3E}">
        <p14:creationId xmlns:p14="http://schemas.microsoft.com/office/powerpoint/2010/main" val="317528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12168FF0-18CE-43C9-B622-6CFFC6E5F70E}" type="datetimeFigureOut">
              <a:rPr lang="pt-BR" smtClean="0"/>
              <a:t>31/10/2017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D2C4CF7-AF54-46A1-981B-A1F99DB3A0EE}" type="slidenum">
              <a:rPr lang="pt-BR" smtClean="0"/>
              <a:t>‹nº›</a:t>
            </a:fld>
            <a:endParaRPr lang="pt-BR"/>
          </a:p>
        </p:txBody>
      </p:sp>
    </p:spTree>
    <p:extLst>
      <p:ext uri="{BB962C8B-B14F-4D97-AF65-F5344CB8AC3E}">
        <p14:creationId xmlns:p14="http://schemas.microsoft.com/office/powerpoint/2010/main" val="47769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68FF0-18CE-43C9-B622-6CFFC6E5F70E}" type="datetimeFigureOut">
              <a:rPr lang="pt-BR" smtClean="0"/>
              <a:t>31/10/2017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5D2C4CF7-AF54-46A1-981B-A1F99DB3A0EE}" type="slidenum">
              <a:rPr lang="pt-BR" smtClean="0"/>
              <a:t>‹nº›</a:t>
            </a:fld>
            <a:endParaRPr lang="pt-BR"/>
          </a:p>
        </p:txBody>
      </p:sp>
    </p:spTree>
    <p:extLst>
      <p:ext uri="{BB962C8B-B14F-4D97-AF65-F5344CB8AC3E}">
        <p14:creationId xmlns:p14="http://schemas.microsoft.com/office/powerpoint/2010/main" val="152386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smtClean="0"/>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12168FF0-18CE-43C9-B622-6CFFC6E5F70E}" type="datetimeFigureOut">
              <a:rPr lang="pt-BR" smtClean="0"/>
              <a:t>31/10/2017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D2C4CF7-AF54-46A1-981B-A1F99DB3A0EE}" type="slidenum">
              <a:rPr lang="pt-BR" smtClean="0"/>
              <a:t>‹nº›</a:t>
            </a:fld>
            <a:endParaRPr lang="pt-BR"/>
          </a:p>
        </p:txBody>
      </p:sp>
    </p:spTree>
    <p:extLst>
      <p:ext uri="{BB962C8B-B14F-4D97-AF65-F5344CB8AC3E}">
        <p14:creationId xmlns:p14="http://schemas.microsoft.com/office/powerpoint/2010/main" val="385281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12168FF0-18CE-43C9-B622-6CFFC6E5F70E}" type="datetimeFigureOut">
              <a:rPr lang="pt-BR" smtClean="0"/>
              <a:t>31/10/2017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D2C4CF7-AF54-46A1-981B-A1F99DB3A0EE}" type="slidenum">
              <a:rPr lang="pt-BR" smtClean="0"/>
              <a:t>‹nº›</a:t>
            </a:fld>
            <a:endParaRPr lang="pt-BR"/>
          </a:p>
        </p:txBody>
      </p:sp>
    </p:spTree>
    <p:extLst>
      <p:ext uri="{BB962C8B-B14F-4D97-AF65-F5344CB8AC3E}">
        <p14:creationId xmlns:p14="http://schemas.microsoft.com/office/powerpoint/2010/main" val="1361988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168FF0-18CE-43C9-B622-6CFFC6E5F70E}" type="datetimeFigureOut">
              <a:rPr lang="pt-BR" smtClean="0"/>
              <a:t>31/10/2017</a:t>
            </a:fld>
            <a:endParaRPr lang="pt-B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D2C4CF7-AF54-46A1-981B-A1F99DB3A0EE}" type="slidenum">
              <a:rPr lang="pt-BR" smtClean="0"/>
              <a:t>‹nº›</a:t>
            </a:fld>
            <a:endParaRPr lang="pt-BR"/>
          </a:p>
        </p:txBody>
      </p:sp>
    </p:spTree>
    <p:extLst>
      <p:ext uri="{BB962C8B-B14F-4D97-AF65-F5344CB8AC3E}">
        <p14:creationId xmlns:p14="http://schemas.microsoft.com/office/powerpoint/2010/main" val="2534302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jpg@01D1827E.AD019FB0" TargetMode="Externa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cid:image006.jpg@01D25134.8D149010"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cid:image006.jpg@01D1B75A.75F141E0"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cid:image001.jpg@01D1B728.C9982020"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cid:image005.png@01D1D0E4.E7DE6E10"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cid:image007.png@01D1D0E4.E7DE6E10"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cid:image005.png@01D26669.EBE1D1D0"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cid:image002.jpg@01D2A0DF.46A40070" TargetMode="External"/><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cid:image003.jpg@01D2A0DF.46A40070"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cid:image005.jpg@01D2A0DF.46A40070" TargetMode="External"/><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cid:image002.jpg@01D17D47.BF5258D0"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cid:image019.jpg@01D1951E.6202E750" TargetMode="External"/><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cid:image002.png@01D29743.B0657D90"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cid:image006.jpg@01D22214.05F2954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cid:image007.jpg@01D1E361.2D478610"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cid:image009.jpg@01D1E361.2D478610"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cid:image003.jpg@01D1AF06.4BAB7F10"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cid:150410466559a6d0d9c16e6171641442@revistaartereal.com.br" TargetMode="External"/><Relationship Id="rId3" Type="http://schemas.openxmlformats.org/officeDocument/2006/relationships/image" Target="../media/image24.jpeg"/><Relationship Id="rId7" Type="http://schemas.openxmlformats.org/officeDocument/2006/relationships/image" Target="../media/image26.jpeg"/><Relationship Id="rId12" Type="http://schemas.openxmlformats.org/officeDocument/2006/relationships/image" Target="../media/image28.jpeg"/><Relationship Id="rId2" Type="http://schemas.openxmlformats.org/officeDocument/2006/relationships/hyperlink" Target="http://mailsystem8.tifacil.com.br/index.php/link/view/1304/4295/2331869" TargetMode="External"/><Relationship Id="rId1" Type="http://schemas.openxmlformats.org/officeDocument/2006/relationships/slideLayout" Target="../slideLayouts/slideLayout7.xml"/><Relationship Id="rId6" Type="http://schemas.openxmlformats.org/officeDocument/2006/relationships/hyperlink" Target="http://amem-brasil.org.br/wp-content/uploads/AMEM-Noticias_3_I_set17.pdf" TargetMode="External"/><Relationship Id="rId11" Type="http://schemas.openxmlformats.org/officeDocument/2006/relationships/hyperlink" Target="http://mailsystem8.tifacil.com.br/index.php/link/view/1336/4411/2346382" TargetMode="External"/><Relationship Id="rId5" Type="http://schemas.openxmlformats.org/officeDocument/2006/relationships/image" Target="../media/image25.jpeg"/><Relationship Id="rId10" Type="http://schemas.openxmlformats.org/officeDocument/2006/relationships/image" Target="cid:image001.png@01D33916.8DF34330" TargetMode="External"/><Relationship Id="rId4" Type="http://schemas.openxmlformats.org/officeDocument/2006/relationships/hyperlink" Target="http://mailsystem8.tifacil.com.br/index.php/link/view/1318/0/0" TargetMode="External"/><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mailto:divemarcioteam@uol.com.br" TargetMode="External"/><Relationship Id="rId1" Type="http://schemas.openxmlformats.org/officeDocument/2006/relationships/slideLayout" Target="../slideLayouts/slideLayout4.xml"/><Relationship Id="rId5" Type="http://schemas.openxmlformats.org/officeDocument/2006/relationships/image" Target="cid:image003.jpg@01D320C4.C6BC3BA0" TargetMode="Externa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cid:image001.png@01D32ECF.6268F530"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cid:image001.png@01D315CC.715390D0"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cid:image007.png@01D3482A.FE22B4B0"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cid:image004.jpg@01D22268.778E8DE0" TargetMode="External"/><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cid:image004.jpg@01D24A50.C4B2FFB0"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cid:image006.jpg@01D24A50.C4B2FFB0"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cid:image014.jpg@01D24A50.C4B2FFB0"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image004.jpg@01D25134.8D149010"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Conteúdo 3"/>
          <p:cNvSpPr>
            <a:spLocks noGrp="1"/>
          </p:cNvSpPr>
          <p:nvPr>
            <p:ph sz="half" idx="2"/>
          </p:nvPr>
        </p:nvSpPr>
        <p:spPr/>
        <p:txBody>
          <a:bodyPr/>
          <a:lstStyle/>
          <a:p>
            <a:endParaRPr lang="pt-BR"/>
          </a:p>
        </p:txBody>
      </p:sp>
      <p:pic>
        <p:nvPicPr>
          <p:cNvPr id="5" name="Espaço Reservado para Conteúdo 4" descr="Imagem inline 1"/>
          <p:cNvPicPr>
            <a:picLocks noGrp="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3133165" y="0"/>
            <a:ext cx="5567081" cy="6979023"/>
          </a:xfrm>
          <a:prstGeom prst="rect">
            <a:avLst/>
          </a:prstGeom>
          <a:noFill/>
          <a:ln>
            <a:noFill/>
          </a:ln>
        </p:spPr>
      </p:pic>
    </p:spTree>
    <p:extLst>
      <p:ext uri="{BB962C8B-B14F-4D97-AF65-F5344CB8AC3E}">
        <p14:creationId xmlns:p14="http://schemas.microsoft.com/office/powerpoint/2010/main" val="1674815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4" y="628650"/>
            <a:ext cx="6595004" cy="5772149"/>
          </a:xfrm>
        </p:spPr>
        <p:txBody>
          <a:bodyPr/>
          <a:lstStyle/>
          <a:p>
            <a:pPr marL="0" indent="0" algn="just">
              <a:buNone/>
            </a:pPr>
            <a:r>
              <a:rPr lang="pt-BR" b="1" dirty="0" smtClean="0"/>
              <a:t>Seguramente</a:t>
            </a:r>
            <a:r>
              <a:rPr lang="pt-BR" b="1" dirty="0"/>
              <a:t>, o caos da Saúde brasileira, exposto na realidade dos Hospitais sucateados, na eliminação de milhares de leitos hospitalares a título de economia, a falta de um plano de carreira para os médicos e de seus baixos salários, dos valores pífios e irrisórios pagos pelo SUS às Instituições, além do despreparo dos profissionais mais jovens formados pela inadvertida abertura de inúmeras faculdades de Medicina, sem a capacidade mínima de formação ideal destes profissionais, somado a uma campanha sistemática de formação de opinião popular de que a falta de médicos é a causa responsável pelos problemas da Saúde no Brasil, são alguns dos vetores que geram animosidade social que resulta nos fatos de violência já </a:t>
            </a:r>
            <a:r>
              <a:rPr lang="pt-BR" b="1" dirty="0" smtClean="0"/>
              <a:t>relatados.</a:t>
            </a:r>
            <a:endParaRPr lang="pt-BR" dirty="0"/>
          </a:p>
          <a:p>
            <a:pPr marL="0" indent="0" algn="just">
              <a:buNone/>
            </a:pPr>
            <a:r>
              <a:rPr lang="pt-BR" b="1" dirty="0" smtClean="0"/>
              <a:t>Na </a:t>
            </a:r>
            <a:r>
              <a:rPr lang="pt-BR" b="1" dirty="0"/>
              <a:t>sequência, a Diretoria da MEM-BRASIL dirigiu-se à sede do CFM – Conselho Regional de Medicina, onde foram cordialmente recebidos pelo seu Presidente Dr. Carlos Vital, onde se solicitou e alcançamos o apoio deste órgão classista ao PL citado.</a:t>
            </a:r>
            <a:endParaRPr lang="pt-BR" dirty="0"/>
          </a:p>
        </p:txBody>
      </p:sp>
      <p:pic>
        <p:nvPicPr>
          <p:cNvPr id="4" name="Imagem 3" descr="https://scontent.fgig1-3.fna.fbcdn.net/v/t1.0-9/15350553_10205931719171169_3869157795040225458_n.jpg?oh=41a43033785ba209cb6a8ce156e67c28&amp;oe=58FB9E34"/>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472363" y="1252536"/>
            <a:ext cx="4486275" cy="4524375"/>
          </a:xfrm>
          <a:prstGeom prst="rect">
            <a:avLst/>
          </a:prstGeom>
          <a:noFill/>
          <a:ln>
            <a:noFill/>
          </a:ln>
        </p:spPr>
      </p:pic>
    </p:spTree>
    <p:extLst>
      <p:ext uri="{BB962C8B-B14F-4D97-AF65-F5344CB8AC3E}">
        <p14:creationId xmlns:p14="http://schemas.microsoft.com/office/powerpoint/2010/main" val="143671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cid:image006.jpg@01D1B75A.75F141E0"/>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914400" y="609600"/>
            <a:ext cx="4652682" cy="6248400"/>
          </a:xfrm>
          <a:prstGeom prst="rect">
            <a:avLst/>
          </a:prstGeom>
          <a:noFill/>
          <a:ln>
            <a:noFill/>
          </a:ln>
        </p:spPr>
      </p:pic>
      <p:pic>
        <p:nvPicPr>
          <p:cNvPr id="5" name="Imagem 4" descr="cid:image001.jpg@01D1B728.C998202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091518" y="609600"/>
            <a:ext cx="4910641" cy="6033247"/>
          </a:xfrm>
          <a:prstGeom prst="rect">
            <a:avLst/>
          </a:prstGeom>
          <a:noFill/>
          <a:ln>
            <a:noFill/>
          </a:ln>
        </p:spPr>
      </p:pic>
    </p:spTree>
    <p:extLst>
      <p:ext uri="{BB962C8B-B14F-4D97-AF65-F5344CB8AC3E}">
        <p14:creationId xmlns:p14="http://schemas.microsoft.com/office/powerpoint/2010/main" val="103154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cid:image005.png@01D1D0E4.E7DE6E10"/>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0" y="1"/>
            <a:ext cx="6212541" cy="6858000"/>
          </a:xfrm>
          <a:prstGeom prst="rect">
            <a:avLst/>
          </a:prstGeom>
          <a:noFill/>
          <a:ln>
            <a:noFill/>
          </a:ln>
        </p:spPr>
      </p:pic>
      <p:pic>
        <p:nvPicPr>
          <p:cNvPr id="5" name="Imagem 4" descr="cid:image007.png@01D1D0E4.E7DE6E1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212541" y="0"/>
            <a:ext cx="5979459" cy="6858000"/>
          </a:xfrm>
          <a:prstGeom prst="rect">
            <a:avLst/>
          </a:prstGeom>
          <a:noFill/>
          <a:ln>
            <a:noFill/>
          </a:ln>
        </p:spPr>
      </p:pic>
    </p:spTree>
    <p:extLst>
      <p:ext uri="{BB962C8B-B14F-4D97-AF65-F5344CB8AC3E}">
        <p14:creationId xmlns:p14="http://schemas.microsoft.com/office/powerpoint/2010/main" val="579585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Conteúdo 3"/>
          <p:cNvSpPr>
            <a:spLocks noGrp="1"/>
          </p:cNvSpPr>
          <p:nvPr>
            <p:ph sz="half" idx="2"/>
          </p:nvPr>
        </p:nvSpPr>
        <p:spPr/>
        <p:txBody>
          <a:bodyPr/>
          <a:lstStyle/>
          <a:p>
            <a:endParaRPr lang="pt-BR"/>
          </a:p>
        </p:txBody>
      </p:sp>
      <p:pic>
        <p:nvPicPr>
          <p:cNvPr id="5" name="Espaço Reservado para Conteúdo 4" descr="cid:image005.png@01D26669.EBE1D1D0"/>
          <p:cNvPicPr>
            <a:picLocks noGrp="1"/>
          </p:cNvPicPr>
          <p:nvPr>
            <p:ph sz="half" idx="1"/>
          </p:nvPr>
        </p:nvPicPr>
        <p:blipFill>
          <a:blip r:embed="rId2" r:link="rId3">
            <a:extLst>
              <a:ext uri="{28A0092B-C50C-407E-A947-70E740481C1C}">
                <a14:useLocalDpi xmlns:a14="http://schemas.microsoft.com/office/drawing/2010/main" val="0"/>
              </a:ext>
            </a:extLst>
          </a:blip>
          <a:srcRect/>
          <a:stretch>
            <a:fillRect/>
          </a:stretch>
        </p:blipFill>
        <p:spPr bwMode="auto">
          <a:xfrm>
            <a:off x="1" y="1"/>
            <a:ext cx="12192000" cy="6857999"/>
          </a:xfrm>
          <a:prstGeom prst="rect">
            <a:avLst/>
          </a:prstGeom>
          <a:noFill/>
          <a:ln>
            <a:noFill/>
          </a:ln>
        </p:spPr>
      </p:pic>
    </p:spTree>
    <p:extLst>
      <p:ext uri="{BB962C8B-B14F-4D97-AF65-F5344CB8AC3E}">
        <p14:creationId xmlns:p14="http://schemas.microsoft.com/office/powerpoint/2010/main" val="278581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677334" y="551329"/>
            <a:ext cx="4184035" cy="5943600"/>
          </a:xfrm>
        </p:spPr>
        <p:txBody>
          <a:bodyPr>
            <a:normAutofit lnSpcReduction="10000"/>
          </a:bodyPr>
          <a:lstStyle/>
          <a:p>
            <a:pPr marL="0" indent="0">
              <a:buNone/>
            </a:pPr>
            <a:endParaRPr lang="pt-BR" b="1" dirty="0" smtClean="0"/>
          </a:p>
          <a:p>
            <a:pPr marL="0" indent="0">
              <a:buNone/>
            </a:pPr>
            <a:r>
              <a:rPr lang="pt-BR" b="1" dirty="0" smtClean="0"/>
              <a:t>No </a:t>
            </a:r>
            <a:r>
              <a:rPr lang="pt-BR" b="1" dirty="0"/>
              <a:t>sábado dia 18 de </a:t>
            </a:r>
            <a:r>
              <a:rPr lang="pt-BR" b="1" dirty="0" smtClean="0"/>
              <a:t>março</a:t>
            </a:r>
            <a:r>
              <a:rPr lang="pt-BR" b="1" dirty="0"/>
              <a:t> </a:t>
            </a:r>
            <a:r>
              <a:rPr lang="pt-BR" b="1" dirty="0" smtClean="0"/>
              <a:t>de 2917, </a:t>
            </a:r>
            <a:r>
              <a:rPr lang="pt-BR" b="1" dirty="0"/>
              <a:t>reuniram-se na cidade de Joinville/SC mais de duas dezenas de IIr.’. para mais um Encontro da Associação de </a:t>
            </a:r>
            <a:r>
              <a:rPr lang="pt-BR" b="1" dirty="0" err="1"/>
              <a:t>Medicos</a:t>
            </a:r>
            <a:r>
              <a:rPr lang="pt-BR" b="1" dirty="0"/>
              <a:t> Maçons – AMEM-BRASIL, para a instalação da Diretoria Provisória da Coligada AMEM de </a:t>
            </a:r>
            <a:r>
              <a:rPr lang="pt-BR" b="1" dirty="0" err="1"/>
              <a:t>Sta</a:t>
            </a:r>
            <a:r>
              <a:rPr lang="pt-BR" b="1" dirty="0"/>
              <a:t> Catarina...</a:t>
            </a:r>
            <a:endParaRPr lang="pt-BR" dirty="0"/>
          </a:p>
          <a:p>
            <a:pPr marL="0" indent="0">
              <a:buNone/>
            </a:pPr>
            <a:r>
              <a:rPr lang="pt-BR" b="1" dirty="0" smtClean="0"/>
              <a:t> </a:t>
            </a:r>
            <a:r>
              <a:rPr lang="pt-BR" b="1" dirty="0" err="1"/>
              <a:t>Estiveran</a:t>
            </a:r>
            <a:r>
              <a:rPr lang="pt-BR" b="1" dirty="0"/>
              <a:t> presentes oito diretores da AMEM-BRSIL, o Presidente Alfredo </a:t>
            </a:r>
            <a:r>
              <a:rPr lang="pt-BR" b="1" dirty="0" err="1"/>
              <a:t>Robeerto</a:t>
            </a:r>
            <a:r>
              <a:rPr lang="pt-BR" b="1" dirty="0"/>
              <a:t> Netto, o Vice Presidente Marcio Monteiro, Iº Sec. Paulo Muzzi, o IIº Sec. Carlos </a:t>
            </a:r>
            <a:r>
              <a:rPr lang="pt-BR" b="1" dirty="0" err="1"/>
              <a:t>Pantanalli</a:t>
            </a:r>
            <a:r>
              <a:rPr lang="pt-BR" b="1" dirty="0"/>
              <a:t>, e os Diretores Conselheiros Marcos </a:t>
            </a:r>
            <a:r>
              <a:rPr lang="pt-BR" b="1" dirty="0" err="1"/>
              <a:t>Maziglia</a:t>
            </a:r>
            <a:r>
              <a:rPr lang="pt-BR" b="1" dirty="0"/>
              <a:t> e Dagoberto Brandão, e o Ir.’. Roberto </a:t>
            </a:r>
            <a:r>
              <a:rPr lang="pt-BR" b="1" dirty="0" err="1"/>
              <a:t>Higa</a:t>
            </a:r>
            <a:r>
              <a:rPr lang="pt-BR" b="1" dirty="0"/>
              <a:t> da AMEM/SP, para apoiar e prestigiar os IIr.’. que encabeçam a iniciativa, liderados pelo incansável Ir.’. Hercílio Rohrbacher.</a:t>
            </a:r>
            <a:endParaRPr lang="pt-BR" dirty="0"/>
          </a:p>
          <a:p>
            <a:r>
              <a:rPr lang="pt-BR" b="1" dirty="0"/>
              <a:t> </a:t>
            </a:r>
            <a:endParaRPr lang="pt-BR" dirty="0"/>
          </a:p>
        </p:txBody>
      </p:sp>
      <p:pic>
        <p:nvPicPr>
          <p:cNvPr id="5" name="Espaço Reservado para Conteúdo 4" descr="cid:image002.jpg@01D2A0DF.46A40070"/>
          <p:cNvPicPr>
            <a:picLocks noGrp="1"/>
          </p:cNvPicPr>
          <p:nvPr>
            <p:ph sz="half" idx="2"/>
          </p:nvPr>
        </p:nvPicPr>
        <p:blipFill>
          <a:blip r:embed="rId2" r:link="rId3">
            <a:extLst>
              <a:ext uri="{28A0092B-C50C-407E-A947-70E740481C1C}">
                <a14:useLocalDpi xmlns:a14="http://schemas.microsoft.com/office/drawing/2010/main" val="0"/>
              </a:ext>
            </a:extLst>
          </a:blip>
          <a:srcRect/>
          <a:stretch>
            <a:fillRect/>
          </a:stretch>
        </p:blipFill>
        <p:spPr bwMode="auto">
          <a:xfrm>
            <a:off x="5002306" y="726141"/>
            <a:ext cx="3128869" cy="2420471"/>
          </a:xfrm>
          <a:prstGeom prst="rect">
            <a:avLst/>
          </a:prstGeom>
          <a:noFill/>
          <a:ln>
            <a:noFill/>
          </a:ln>
        </p:spPr>
      </p:pic>
      <p:pic>
        <p:nvPicPr>
          <p:cNvPr id="6" name="Imagem 5" descr="cid:image003.jpg@01D2A0DF.46A4007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842311" y="3536575"/>
            <a:ext cx="4385983" cy="3064249"/>
          </a:xfrm>
          <a:prstGeom prst="rect">
            <a:avLst/>
          </a:prstGeom>
          <a:noFill/>
          <a:ln>
            <a:noFill/>
          </a:ln>
        </p:spPr>
      </p:pic>
    </p:spTree>
    <p:extLst>
      <p:ext uri="{BB962C8B-B14F-4D97-AF65-F5344CB8AC3E}">
        <p14:creationId xmlns:p14="http://schemas.microsoft.com/office/powerpoint/2010/main" val="416522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677334" y="564776"/>
            <a:ext cx="4184035" cy="5795683"/>
          </a:xfrm>
        </p:spPr>
        <p:txBody>
          <a:bodyPr>
            <a:normAutofit fontScale="92500" lnSpcReduction="10000"/>
          </a:bodyPr>
          <a:lstStyle/>
          <a:p>
            <a:r>
              <a:rPr lang="pt-BR" b="1" dirty="0"/>
              <a:t>            </a:t>
            </a:r>
            <a:endParaRPr lang="pt-BR" dirty="0"/>
          </a:p>
          <a:p>
            <a:r>
              <a:rPr lang="pt-BR" b="1" dirty="0"/>
              <a:t>            O evento foi agraciado com a presença do Ir.’. Dr. Roberto Luiz D’Avila, ex-presidente e atual assessor da Presidência do CFM, filho de Florianópolis, enviado em substituição A Dr. Carlos Vital, impedido na última hora de participar do evento, por convocação do Conselho Internacional de Medicina para reunião de urgência, que brindou os presentes com importante e interessante palestra intitulada “A Judicialização da Medicina”. Vale destacar que se fez acompanhar do Ir.’’. e colega Dr. Armando José d’</a:t>
            </a:r>
            <a:r>
              <a:rPr lang="pt-BR" b="1" dirty="0" err="1"/>
              <a:t>Acampora</a:t>
            </a:r>
            <a:r>
              <a:rPr lang="pt-BR" b="1" dirty="0"/>
              <a:t>, e que ambos solicitaram filiação a nossa Sociedade. Em noventa dias devemos retornar a Santa Catarina para o eleição e posse da Diretoria efetiva.</a:t>
            </a:r>
            <a:endParaRPr lang="pt-BR" dirty="0"/>
          </a:p>
        </p:txBody>
      </p:sp>
      <p:pic>
        <p:nvPicPr>
          <p:cNvPr id="5" name="Espaço Reservado para Conteúdo 4" descr="cid:image005.jpg@01D2A0DF.46A40070"/>
          <p:cNvPicPr>
            <a:picLocks noGrp="1"/>
          </p:cNvPicPr>
          <p:nvPr>
            <p:ph sz="half" idx="2"/>
          </p:nvPr>
        </p:nvPicPr>
        <p:blipFill>
          <a:blip r:embed="rId2" r:link="rId3">
            <a:extLst>
              <a:ext uri="{28A0092B-C50C-407E-A947-70E740481C1C}">
                <a14:useLocalDpi xmlns:a14="http://schemas.microsoft.com/office/drawing/2010/main" val="0"/>
              </a:ext>
            </a:extLst>
          </a:blip>
          <a:srcRect/>
          <a:stretch>
            <a:fillRect/>
          </a:stretch>
        </p:blipFill>
        <p:spPr bwMode="auto">
          <a:xfrm>
            <a:off x="5755341" y="430306"/>
            <a:ext cx="5230906" cy="5809129"/>
          </a:xfrm>
          <a:prstGeom prst="rect">
            <a:avLst/>
          </a:prstGeom>
          <a:noFill/>
          <a:ln>
            <a:noFill/>
          </a:ln>
        </p:spPr>
      </p:pic>
    </p:spTree>
    <p:extLst>
      <p:ext uri="{BB962C8B-B14F-4D97-AF65-F5344CB8AC3E}">
        <p14:creationId xmlns:p14="http://schemas.microsoft.com/office/powerpoint/2010/main" val="4161436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Conteúdo 9"/>
          <p:cNvSpPr>
            <a:spLocks noGrp="1"/>
          </p:cNvSpPr>
          <p:nvPr>
            <p:ph sz="half" idx="1"/>
          </p:nvPr>
        </p:nvSpPr>
        <p:spPr>
          <a:xfrm>
            <a:off x="677334" y="578224"/>
            <a:ext cx="4184035" cy="5876364"/>
          </a:xfrm>
        </p:spPr>
        <p:txBody>
          <a:bodyPr>
            <a:noAutofit/>
          </a:bodyPr>
          <a:lstStyle/>
          <a:p>
            <a:pPr algn="just"/>
            <a:r>
              <a:rPr lang="pt-BR" sz="1400" b="1" dirty="0">
                <a:latin typeface="Aharoni" panose="02010803020104030203" pitchFamily="2" charset="-79"/>
                <a:cs typeface="Aharoni" panose="02010803020104030203" pitchFamily="2" charset="-79"/>
              </a:rPr>
              <a:t>     </a:t>
            </a:r>
            <a:r>
              <a:rPr lang="pt-BR" sz="1600" b="1" dirty="0">
                <a:latin typeface="Aharoni" panose="02010803020104030203" pitchFamily="2" charset="-79"/>
                <a:cs typeface="Aharoni" panose="02010803020104030203" pitchFamily="2" charset="-79"/>
              </a:rPr>
              <a:t>  No dia 09 de Abril passado, tivemos a realização de nosso IX Encontro Presencial, cujo sucesso se expressou pela numerosa presença, tanto como pelas etapas concluídas plenamente.</a:t>
            </a:r>
            <a:endParaRPr lang="pt-BR" sz="1600" dirty="0">
              <a:latin typeface="Aharoni" panose="02010803020104030203" pitchFamily="2" charset="-79"/>
              <a:cs typeface="Aharoni" panose="02010803020104030203" pitchFamily="2" charset="-79"/>
            </a:endParaRPr>
          </a:p>
          <a:p>
            <a:pPr algn="just"/>
            <a:r>
              <a:rPr lang="pt-BR" sz="1600" b="1" dirty="0">
                <a:latin typeface="Aharoni" panose="02010803020104030203" pitchFamily="2" charset="-79"/>
                <a:cs typeface="Aharoni" panose="02010803020104030203" pitchFamily="2" charset="-79"/>
              </a:rPr>
              <a:t>       A presença do </a:t>
            </a:r>
            <a:r>
              <a:rPr lang="pt-BR" sz="1600" b="1" dirty="0" err="1">
                <a:latin typeface="Aharoni" panose="02010803020104030203" pitchFamily="2" charset="-79"/>
                <a:cs typeface="Aharoni" panose="02010803020104030203" pitchFamily="2" charset="-79"/>
              </a:rPr>
              <a:t>Ser.’.G.’.M</a:t>
            </a:r>
            <a:r>
              <a:rPr lang="pt-BR" sz="1600" b="1" dirty="0">
                <a:latin typeface="Aharoni" panose="02010803020104030203" pitchFamily="2" charset="-79"/>
                <a:cs typeface="Aharoni" panose="02010803020104030203" pitchFamily="2" charset="-79"/>
              </a:rPr>
              <a:t>.’. em exercício Silvio </a:t>
            </a:r>
            <a:r>
              <a:rPr lang="pt-BR" sz="1600" b="1" dirty="0" err="1">
                <a:latin typeface="Aharoni" panose="02010803020104030203" pitchFamily="2" charset="-79"/>
                <a:cs typeface="Aharoni" panose="02010803020104030203" pitchFamily="2" charset="-79"/>
              </a:rPr>
              <a:t>Corbari</a:t>
            </a:r>
            <a:r>
              <a:rPr lang="pt-BR" sz="1600" b="1" dirty="0">
                <a:latin typeface="Aharoni" panose="02010803020104030203" pitchFamily="2" charset="-79"/>
                <a:cs typeface="Aharoni" panose="02010803020104030203" pitchFamily="2" charset="-79"/>
              </a:rPr>
              <a:t>, na abertura dos trabalhos, recepcionando e saudando aos colegas, convidados e palestrante, evidencia o crescente reconhecimento da AMEM-BRASIL como entidade paramaçônica no contexto de nossa Ordem. </a:t>
            </a:r>
            <a:endParaRPr lang="pt-BR" sz="1600" dirty="0">
              <a:latin typeface="Aharoni" panose="02010803020104030203" pitchFamily="2" charset="-79"/>
              <a:cs typeface="Aharoni" panose="02010803020104030203" pitchFamily="2" charset="-79"/>
            </a:endParaRPr>
          </a:p>
          <a:p>
            <a:pPr algn="just"/>
            <a:r>
              <a:rPr lang="pt-BR" sz="1600" b="1" dirty="0">
                <a:latin typeface="Aharoni" panose="02010803020104030203" pitchFamily="2" charset="-79"/>
                <a:cs typeface="Aharoni" panose="02010803020104030203" pitchFamily="2" charset="-79"/>
              </a:rPr>
              <a:t>       As adequações Estatutárias aprovadas pelo plenário, colocam nossa entidade como real sociedade classista com abrangência nacional, respeitando-se a individualidade dos Estados.</a:t>
            </a:r>
            <a:endParaRPr lang="pt-BR" sz="1600" dirty="0">
              <a:latin typeface="Aharoni" panose="02010803020104030203" pitchFamily="2" charset="-79"/>
              <a:cs typeface="Aharoni" panose="02010803020104030203" pitchFamily="2" charset="-79"/>
            </a:endParaRPr>
          </a:p>
          <a:p>
            <a:pPr algn="just"/>
            <a:r>
              <a:rPr lang="pt-BR" sz="1600" b="1" dirty="0">
                <a:latin typeface="Aharoni" panose="02010803020104030203" pitchFamily="2" charset="-79"/>
                <a:cs typeface="Aharoni" panose="02010803020104030203" pitchFamily="2" charset="-79"/>
              </a:rPr>
              <a:t>      </a:t>
            </a:r>
            <a:endParaRPr lang="pt-BR" sz="1600" dirty="0">
              <a:latin typeface="Aharoni" panose="02010803020104030203" pitchFamily="2" charset="-79"/>
              <a:cs typeface="Aharoni" panose="02010803020104030203" pitchFamily="2" charset="-79"/>
            </a:endParaRPr>
          </a:p>
        </p:txBody>
      </p:sp>
      <p:sp>
        <p:nvSpPr>
          <p:cNvPr id="11" name="Espaço Reservado para Conteúdo 10"/>
          <p:cNvSpPr>
            <a:spLocks noGrp="1"/>
          </p:cNvSpPr>
          <p:nvPr>
            <p:ph sz="half" idx="2"/>
          </p:nvPr>
        </p:nvSpPr>
        <p:spPr>
          <a:xfrm>
            <a:off x="5089969" y="578225"/>
            <a:ext cx="6434159" cy="5463138"/>
          </a:xfrm>
        </p:spPr>
        <p:txBody>
          <a:bodyPr>
            <a:normAutofit fontScale="77500" lnSpcReduction="20000"/>
          </a:bodyPr>
          <a:lstStyle/>
          <a:p>
            <a:r>
              <a:rPr lang="pt-BR" b="1" dirty="0"/>
              <a:t> </a:t>
            </a:r>
            <a:endParaRPr lang="pt-BR" sz="2500" b="1" dirty="0">
              <a:latin typeface="Aharoni" panose="02010803020104030203" pitchFamily="2" charset="-79"/>
              <a:cs typeface="Aharoni" panose="02010803020104030203" pitchFamily="2" charset="-79"/>
            </a:endParaRPr>
          </a:p>
          <a:p>
            <a:r>
              <a:rPr lang="pt-BR" sz="2500" b="1" dirty="0">
                <a:latin typeface="Aharoni" panose="02010803020104030203" pitchFamily="2" charset="-79"/>
                <a:cs typeface="Aharoni" panose="02010803020104030203" pitchFamily="2" charset="-79"/>
              </a:rPr>
              <a:t>IX encontro Presencial AMEM-brasil</a:t>
            </a:r>
          </a:p>
          <a:p>
            <a:r>
              <a:rPr lang="pt-BR" sz="2500" b="1" dirty="0">
                <a:latin typeface="Aharoni" panose="02010803020104030203" pitchFamily="2" charset="-79"/>
                <a:cs typeface="Aharoni" panose="02010803020104030203" pitchFamily="2" charset="-79"/>
              </a:rPr>
              <a:t> </a:t>
            </a:r>
          </a:p>
          <a:p>
            <a:r>
              <a:rPr lang="pt-BR" sz="2500" b="1" dirty="0">
                <a:latin typeface="Aharoni" panose="02010803020104030203" pitchFamily="2" charset="-79"/>
                <a:cs typeface="Aharoni" panose="02010803020104030203" pitchFamily="2" charset="-79"/>
              </a:rPr>
              <a:t>Tema:  Ética Médica</a:t>
            </a:r>
          </a:p>
          <a:p>
            <a:r>
              <a:rPr lang="pt-BR" sz="2500" b="1" dirty="0">
                <a:latin typeface="Aharoni" panose="02010803020104030203" pitchFamily="2" charset="-79"/>
                <a:cs typeface="Aharoni" panose="02010803020104030203" pitchFamily="2" charset="-79"/>
              </a:rPr>
              <a:t>       </a:t>
            </a:r>
            <a:endParaRPr lang="pt-BR" sz="2500" b="1" dirty="0" smtClean="0">
              <a:latin typeface="Aharoni" panose="02010803020104030203" pitchFamily="2" charset="-79"/>
              <a:cs typeface="Aharoni" panose="02010803020104030203" pitchFamily="2" charset="-79"/>
            </a:endParaRPr>
          </a:p>
          <a:p>
            <a:r>
              <a:rPr lang="pt-BR" sz="2500" b="1" dirty="0">
                <a:latin typeface="Aharoni" panose="02010803020104030203" pitchFamily="2" charset="-79"/>
                <a:cs typeface="Aharoni" panose="02010803020104030203" pitchFamily="2" charset="-79"/>
              </a:rPr>
              <a:t>  Data:    </a:t>
            </a:r>
            <a:r>
              <a:rPr lang="pt-BR" sz="2500" b="1" dirty="0" smtClean="0">
                <a:latin typeface="Aharoni" panose="02010803020104030203" pitchFamily="2" charset="-79"/>
                <a:cs typeface="Aharoni" panose="02010803020104030203" pitchFamily="2" charset="-79"/>
              </a:rPr>
              <a:t> </a:t>
            </a:r>
            <a:r>
              <a:rPr lang="pt-BR" sz="2500" b="1" dirty="0">
                <a:latin typeface="Aharoni" panose="02010803020104030203" pitchFamily="2" charset="-79"/>
                <a:cs typeface="Aharoni" panose="02010803020104030203" pitchFamily="2" charset="-79"/>
              </a:rPr>
              <a:t>09 de abril de 2016 – sábado</a:t>
            </a:r>
          </a:p>
          <a:p>
            <a:r>
              <a:rPr lang="pt-BR" sz="2500" b="1" dirty="0">
                <a:latin typeface="Aharoni" panose="02010803020104030203" pitchFamily="2" charset="-79"/>
                <a:cs typeface="Aharoni" panose="02010803020104030203" pitchFamily="2" charset="-79"/>
              </a:rPr>
              <a:t> </a:t>
            </a:r>
          </a:p>
          <a:p>
            <a:r>
              <a:rPr lang="pt-BR" sz="2500" b="1" dirty="0" smtClean="0">
                <a:latin typeface="Aharoni" panose="02010803020104030203" pitchFamily="2" charset="-79"/>
                <a:cs typeface="Aharoni" panose="02010803020104030203" pitchFamily="2" charset="-79"/>
              </a:rPr>
              <a:t> </a:t>
            </a:r>
            <a:r>
              <a:rPr lang="pt-BR" sz="2500" b="1" dirty="0">
                <a:latin typeface="Aharoni" panose="02010803020104030203" pitchFamily="2" charset="-79"/>
                <a:cs typeface="Aharoni" panose="02010803020104030203" pitchFamily="2" charset="-79"/>
              </a:rPr>
              <a:t>Tema:  </a:t>
            </a:r>
            <a:r>
              <a:rPr lang="pt-BR" sz="2500" b="1" dirty="0" smtClean="0">
                <a:latin typeface="Aharoni" panose="02010803020104030203" pitchFamily="2" charset="-79"/>
                <a:cs typeface="Aharoni" panose="02010803020104030203" pitchFamily="2" charset="-79"/>
              </a:rPr>
              <a:t> </a:t>
            </a:r>
            <a:r>
              <a:rPr lang="pt-BR" sz="2500" b="1" dirty="0">
                <a:latin typeface="Aharoni" panose="02010803020104030203" pitchFamily="2" charset="-79"/>
                <a:cs typeface="Aharoni" panose="02010803020104030203" pitchFamily="2" charset="-79"/>
              </a:rPr>
              <a:t>a ética médica e a Política</a:t>
            </a:r>
          </a:p>
          <a:p>
            <a:r>
              <a:rPr lang="pt-BR" sz="2500" b="1" dirty="0">
                <a:latin typeface="Aharoni" panose="02010803020104030203" pitchFamily="2" charset="-79"/>
                <a:cs typeface="Aharoni" panose="02010803020104030203" pitchFamily="2" charset="-79"/>
              </a:rPr>
              <a:t>                            </a:t>
            </a:r>
          </a:p>
          <a:p>
            <a:r>
              <a:rPr lang="pt-BR" sz="2500" b="1" dirty="0">
                <a:latin typeface="Aharoni" panose="02010803020104030203" pitchFamily="2" charset="-79"/>
                <a:cs typeface="Aharoni" panose="02010803020104030203" pitchFamily="2" charset="-79"/>
              </a:rPr>
              <a:t> </a:t>
            </a:r>
            <a:r>
              <a:rPr lang="pt-BR" sz="2500" b="1" dirty="0" smtClean="0">
                <a:latin typeface="Aharoni" panose="02010803020104030203" pitchFamily="2" charset="-79"/>
                <a:cs typeface="Aharoni" panose="02010803020104030203" pitchFamily="2" charset="-79"/>
              </a:rPr>
              <a:t>Conheçam </a:t>
            </a:r>
            <a:r>
              <a:rPr lang="pt-BR" sz="2500" b="1" dirty="0">
                <a:latin typeface="Aharoni" panose="02010803020104030203" pitchFamily="2" charset="-79"/>
                <a:cs typeface="Aharoni" panose="02010803020104030203" pitchFamily="2" charset="-79"/>
              </a:rPr>
              <a:t>nosso expositor:</a:t>
            </a:r>
          </a:p>
          <a:p>
            <a:r>
              <a:rPr lang="pt-BR" sz="2500" b="1" dirty="0">
                <a:latin typeface="Aharoni" panose="02010803020104030203" pitchFamily="2" charset="-79"/>
                <a:cs typeface="Aharoni" panose="02010803020104030203" pitchFamily="2" charset="-79"/>
              </a:rPr>
              <a:t> </a:t>
            </a:r>
          </a:p>
          <a:p>
            <a:r>
              <a:rPr lang="pt-BR" sz="2500" b="1" dirty="0">
                <a:latin typeface="Aharoni" panose="02010803020104030203" pitchFamily="2" charset="-79"/>
                <a:cs typeface="Aharoni" panose="02010803020104030203" pitchFamily="2" charset="-79"/>
              </a:rPr>
              <a:t>Dr. Carlos Vital </a:t>
            </a:r>
            <a:r>
              <a:rPr lang="pt-BR" sz="2500" b="1" dirty="0" smtClean="0">
                <a:latin typeface="Aharoni" panose="02010803020104030203" pitchFamily="2" charset="-79"/>
                <a:cs typeface="Aharoni" panose="02010803020104030203" pitchFamily="2" charset="-79"/>
              </a:rPr>
              <a:t>T. </a:t>
            </a:r>
            <a:r>
              <a:rPr lang="pt-BR" sz="2500" b="1" dirty="0">
                <a:latin typeface="Aharoni" panose="02010803020104030203" pitchFamily="2" charset="-79"/>
                <a:cs typeface="Aharoni" panose="02010803020104030203" pitchFamily="2" charset="-79"/>
              </a:rPr>
              <a:t>Correa Lima</a:t>
            </a:r>
          </a:p>
          <a:p>
            <a:r>
              <a:rPr lang="pt-BR" sz="2500" b="1" dirty="0">
                <a:latin typeface="Aharoni" panose="02010803020104030203" pitchFamily="2" charset="-79"/>
                <a:cs typeface="Aharoni" panose="02010803020104030203" pitchFamily="2" charset="-79"/>
              </a:rPr>
              <a:t> </a:t>
            </a:r>
          </a:p>
          <a:p>
            <a:r>
              <a:rPr lang="pt-BR" sz="2500" b="1" dirty="0">
                <a:latin typeface="Aharoni" panose="02010803020104030203" pitchFamily="2" charset="-79"/>
                <a:cs typeface="Aharoni" panose="02010803020104030203" pitchFamily="2" charset="-79"/>
              </a:rPr>
              <a:t>Presidente do </a:t>
            </a:r>
            <a:r>
              <a:rPr lang="pt-BR" sz="2500" b="1" dirty="0" smtClean="0">
                <a:latin typeface="Aharoni" panose="02010803020104030203" pitchFamily="2" charset="-79"/>
                <a:cs typeface="Aharoni" panose="02010803020104030203" pitchFamily="2" charset="-79"/>
              </a:rPr>
              <a:t>Conselho</a:t>
            </a:r>
          </a:p>
          <a:p>
            <a:r>
              <a:rPr lang="pt-BR" sz="2500" b="1" dirty="0" smtClean="0">
                <a:latin typeface="Aharoni" panose="02010803020104030203" pitchFamily="2" charset="-79"/>
                <a:cs typeface="Aharoni" panose="02010803020104030203" pitchFamily="2" charset="-79"/>
              </a:rPr>
              <a:t>Federal </a:t>
            </a:r>
            <a:r>
              <a:rPr lang="pt-BR" sz="2500" b="1" dirty="0">
                <a:latin typeface="Aharoni" panose="02010803020104030203" pitchFamily="2" charset="-79"/>
                <a:cs typeface="Aharoni" panose="02010803020104030203" pitchFamily="2" charset="-79"/>
              </a:rPr>
              <a:t>de Medicina </a:t>
            </a:r>
            <a:r>
              <a:rPr lang="pt-BR" sz="2500" b="1" dirty="0" smtClean="0">
                <a:latin typeface="Aharoni" panose="02010803020104030203" pitchFamily="2" charset="-79"/>
                <a:cs typeface="Aharoni" panose="02010803020104030203" pitchFamily="2" charset="-79"/>
              </a:rPr>
              <a:t>                            - </a:t>
            </a:r>
            <a:r>
              <a:rPr lang="pt-BR" sz="2500" b="1" dirty="0" err="1">
                <a:latin typeface="Aharoni" panose="02010803020104030203" pitchFamily="2" charset="-79"/>
                <a:cs typeface="Aharoni" panose="02010803020104030203" pitchFamily="2" charset="-79"/>
              </a:rPr>
              <a:t>cfm</a:t>
            </a:r>
            <a:endParaRPr lang="pt-BR" sz="2500" b="1" dirty="0">
              <a:latin typeface="Aharoni" panose="02010803020104030203" pitchFamily="2" charset="-79"/>
              <a:cs typeface="Aharoni" panose="02010803020104030203" pitchFamily="2" charset="-79"/>
            </a:endParaRPr>
          </a:p>
        </p:txBody>
      </p:sp>
      <p:pic>
        <p:nvPicPr>
          <p:cNvPr id="12" name="Imagem 11" descr="vital di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581029" y="3178549"/>
            <a:ext cx="1714500" cy="2571750"/>
          </a:xfrm>
          <a:prstGeom prst="rect">
            <a:avLst/>
          </a:prstGeom>
          <a:noFill/>
          <a:ln>
            <a:noFill/>
          </a:ln>
        </p:spPr>
      </p:pic>
    </p:spTree>
    <p:extLst>
      <p:ext uri="{BB962C8B-B14F-4D97-AF65-F5344CB8AC3E}">
        <p14:creationId xmlns:p14="http://schemas.microsoft.com/office/powerpoint/2010/main" val="2256037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677334" y="457200"/>
            <a:ext cx="4184035" cy="5930153"/>
          </a:xfrm>
        </p:spPr>
        <p:txBody>
          <a:bodyPr>
            <a:normAutofit/>
          </a:bodyPr>
          <a:lstStyle/>
          <a:p>
            <a:pPr marL="0" indent="0">
              <a:buNone/>
            </a:pPr>
            <a:endParaRPr lang="pt-BR" b="1" dirty="0" smtClean="0">
              <a:latin typeface="Aharoni" panose="02010803020104030203" pitchFamily="2" charset="-79"/>
              <a:cs typeface="Aharoni" panose="02010803020104030203" pitchFamily="2" charset="-79"/>
            </a:endParaRPr>
          </a:p>
          <a:p>
            <a:pPr marL="0" indent="0">
              <a:buNone/>
            </a:pPr>
            <a:r>
              <a:rPr lang="pt-BR" b="1" dirty="0" smtClean="0">
                <a:latin typeface="Aharoni" panose="02010803020104030203" pitchFamily="2" charset="-79"/>
                <a:cs typeface="Aharoni" panose="02010803020104030203" pitchFamily="2" charset="-79"/>
              </a:rPr>
              <a:t>A </a:t>
            </a:r>
            <a:r>
              <a:rPr lang="pt-BR" b="1" dirty="0">
                <a:latin typeface="Aharoni" panose="02010803020104030203" pitchFamily="2" charset="-79"/>
                <a:cs typeface="Aharoni" panose="02010803020104030203" pitchFamily="2" charset="-79"/>
              </a:rPr>
              <a:t>participação do Dr. Carlos Vital Tavares Corrêa Lima, Presidente do Conselho Federal de Medicina – CFM, e sua magistral palestra “A Ética Médica e a Política”, mereceu aplausos em pé pela plateia presente, diante da profundidade das informações, didática e saber do palestrante. Com sua simplicidade peculiar e extrema simpatia, expressas desde sua chegada, almoço e exposição, conquistou não somente aos colegas, mas também às cunhadas, sobrinhos e convidados presentes. Lamento que esta oportunidade impar não pode ser compartilhada com um número maior e associados.</a:t>
            </a:r>
            <a:endParaRPr lang="pt-BR" dirty="0">
              <a:latin typeface="Aharoni" panose="02010803020104030203" pitchFamily="2" charset="-79"/>
              <a:cs typeface="Aharoni" panose="02010803020104030203" pitchFamily="2" charset="-79"/>
            </a:endParaRPr>
          </a:p>
          <a:p>
            <a:endParaRPr lang="pt-BR" dirty="0"/>
          </a:p>
        </p:txBody>
      </p:sp>
      <p:pic>
        <p:nvPicPr>
          <p:cNvPr id="5" name="Espaço Reservado para Conteúdo 4" descr="cid:image019.jpg@01D1951E.6202E750"/>
          <p:cNvPicPr>
            <a:picLocks noGrp="1"/>
          </p:cNvPicPr>
          <p:nvPr>
            <p:ph sz="half" idx="2"/>
          </p:nvPr>
        </p:nvPicPr>
        <p:blipFill>
          <a:blip r:embed="rId2" r:link="rId3">
            <a:extLst>
              <a:ext uri="{28A0092B-C50C-407E-A947-70E740481C1C}">
                <a14:useLocalDpi xmlns:a14="http://schemas.microsoft.com/office/drawing/2010/main" val="0"/>
              </a:ext>
            </a:extLst>
          </a:blip>
          <a:srcRect/>
          <a:stretch>
            <a:fillRect/>
          </a:stretch>
        </p:blipFill>
        <p:spPr bwMode="auto">
          <a:xfrm>
            <a:off x="5089525" y="672354"/>
            <a:ext cx="6501840" cy="5715000"/>
          </a:xfrm>
          <a:prstGeom prst="rect">
            <a:avLst/>
          </a:prstGeom>
          <a:noFill/>
          <a:ln>
            <a:noFill/>
          </a:ln>
        </p:spPr>
      </p:pic>
    </p:spTree>
    <p:extLst>
      <p:ext uri="{BB962C8B-B14F-4D97-AF65-F5344CB8AC3E}">
        <p14:creationId xmlns:p14="http://schemas.microsoft.com/office/powerpoint/2010/main" val="494170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p:txBody>
          <a:bodyPr>
            <a:normAutofit fontScale="77500" lnSpcReduction="20000"/>
          </a:bodyPr>
          <a:lstStyle/>
          <a:p>
            <a:endParaRPr lang="pt-BR"/>
          </a:p>
        </p:txBody>
      </p:sp>
      <p:sp>
        <p:nvSpPr>
          <p:cNvPr id="4" name="Espaço Reservado para Conteúdo 3"/>
          <p:cNvSpPr>
            <a:spLocks noGrp="1"/>
          </p:cNvSpPr>
          <p:nvPr>
            <p:ph sz="half" idx="2"/>
          </p:nvPr>
        </p:nvSpPr>
        <p:spPr>
          <a:xfrm>
            <a:off x="6212541" y="416859"/>
            <a:ext cx="5091969" cy="6172200"/>
          </a:xfrm>
        </p:spPr>
        <p:txBody>
          <a:bodyPr>
            <a:normAutofit fontScale="77500" lnSpcReduction="20000"/>
          </a:bodyPr>
          <a:lstStyle/>
          <a:p>
            <a:pPr marL="0" indent="0">
              <a:buNone/>
            </a:pPr>
            <a:r>
              <a:rPr lang="pt-BR" sz="2300" b="1" dirty="0">
                <a:latin typeface="Aharoni" panose="02010803020104030203" pitchFamily="2" charset="-79"/>
                <a:cs typeface="Aharoni" panose="02010803020104030203" pitchFamily="2" charset="-79"/>
              </a:rPr>
              <a:t>No dia 20 de Maio </a:t>
            </a:r>
            <a:r>
              <a:rPr lang="pt-BR" sz="2300" b="1" dirty="0" err="1">
                <a:latin typeface="Aharoni" panose="02010803020104030203" pitchFamily="2" charset="-79"/>
                <a:cs typeface="Aharoni" panose="02010803020104030203" pitchFamily="2" charset="-79"/>
              </a:rPr>
              <a:t>p.p</a:t>
            </a:r>
            <a:r>
              <a:rPr lang="pt-BR" sz="2300" b="1" dirty="0">
                <a:latin typeface="Aharoni" panose="02010803020104030203" pitchFamily="2" charset="-79"/>
                <a:cs typeface="Aharoni" panose="02010803020104030203" pitchFamily="2" charset="-79"/>
              </a:rPr>
              <a:t>., tivemos o “Iº Encontro Presencial AMEM/MG” em Belo Horizonte, com a presença de inúmeros colegas maçons mineiros, além de membros da Diretoria da </a:t>
            </a:r>
            <a:r>
              <a:rPr lang="pt-BR" sz="2300" b="1" dirty="0" smtClean="0">
                <a:latin typeface="Aharoni" panose="02010803020104030203" pitchFamily="2" charset="-79"/>
                <a:cs typeface="Aharoni" panose="02010803020104030203" pitchFamily="2" charset="-79"/>
              </a:rPr>
              <a:t>AMEM-BRASIL</a:t>
            </a:r>
            <a:endParaRPr lang="pt-BR" sz="2300" b="1" dirty="0">
              <a:latin typeface="Aharoni" panose="02010803020104030203" pitchFamily="2" charset="-79"/>
              <a:cs typeface="Aharoni" panose="02010803020104030203" pitchFamily="2" charset="-79"/>
            </a:endParaRPr>
          </a:p>
          <a:p>
            <a:pPr marL="0" indent="0">
              <a:buNone/>
            </a:pPr>
            <a:endParaRPr lang="pt-BR" sz="2300" b="1" dirty="0" smtClean="0">
              <a:latin typeface="Aharoni" panose="02010803020104030203" pitchFamily="2" charset="-79"/>
              <a:cs typeface="Aharoni" panose="02010803020104030203" pitchFamily="2" charset="-79"/>
            </a:endParaRPr>
          </a:p>
          <a:p>
            <a:pPr marL="0" indent="0">
              <a:buNone/>
            </a:pPr>
            <a:r>
              <a:rPr lang="pt-BR" sz="2300" b="1" dirty="0" smtClean="0">
                <a:latin typeface="Aharoni" panose="02010803020104030203" pitchFamily="2" charset="-79"/>
                <a:cs typeface="Aharoni" panose="02010803020104030203" pitchFamily="2" charset="-79"/>
              </a:rPr>
              <a:t>O </a:t>
            </a:r>
            <a:r>
              <a:rPr lang="pt-BR" sz="2300" b="1" dirty="0">
                <a:latin typeface="Aharoni" panose="02010803020104030203" pitchFamily="2" charset="-79"/>
                <a:cs typeface="Aharoni" panose="02010803020104030203" pitchFamily="2" charset="-79"/>
              </a:rPr>
              <a:t>Encontro tinha como objetivo, além de duas importantes Palestras médico-maçônicas, dar posse à Diretoria eleita da AMEM/MG. </a:t>
            </a:r>
            <a:endParaRPr lang="pt-BR" sz="2300" dirty="0">
              <a:latin typeface="Aharoni" panose="02010803020104030203" pitchFamily="2" charset="-79"/>
              <a:cs typeface="Aharoni" panose="02010803020104030203" pitchFamily="2" charset="-79"/>
            </a:endParaRPr>
          </a:p>
          <a:p>
            <a:pPr marL="0" indent="0">
              <a:buNone/>
            </a:pPr>
            <a:endParaRPr lang="pt-BR" sz="2300" b="1" dirty="0">
              <a:latin typeface="Aharoni" panose="02010803020104030203" pitchFamily="2" charset="-79"/>
              <a:cs typeface="Aharoni" panose="02010803020104030203" pitchFamily="2" charset="-79"/>
            </a:endParaRPr>
          </a:p>
          <a:p>
            <a:pPr marL="0" indent="0">
              <a:buNone/>
            </a:pPr>
            <a:r>
              <a:rPr lang="pt-BR" sz="2300" b="1" dirty="0" smtClean="0">
                <a:latin typeface="Aharoni" panose="02010803020104030203" pitchFamily="2" charset="-79"/>
                <a:cs typeface="Aharoni" panose="02010803020104030203" pitchFamily="2" charset="-79"/>
              </a:rPr>
              <a:t>Após </a:t>
            </a:r>
            <a:r>
              <a:rPr lang="pt-BR" sz="2300" b="1" dirty="0">
                <a:latin typeface="Aharoni" panose="02010803020104030203" pitchFamily="2" charset="-79"/>
                <a:cs typeface="Aharoni" panose="02010803020104030203" pitchFamily="2" charset="-79"/>
              </a:rPr>
              <a:t>a abertura com prece a GADU, foi composta a mesa de trabalhos onde o Ir.’. Wagner F/ Pereira da Silva – Presidente eleito da AMEM/MG, convidou IIr.’. Alfredo Roberto Netto – Presidente da AMEM/BRASIL, o  Ser.’. Gr.’. M.’. Geraldo Eustáquio Coelho de Souza da Grande Loja Maçônica de Minas Gerais, o  Dr. Carlos Vital T. Correa Lima – Presidente do Conselho Federal de Medicina/CFM, o Ir.’. Shriner Roberto Gomes de Azevedo – Presidente da AMEM/MT e o Ir.’. Paulo Roberto Muzzi – Secretário Geral da AMEM/BRASIL</a:t>
            </a:r>
            <a:r>
              <a:rPr lang="pt-BR" b="1" dirty="0"/>
              <a:t>.</a:t>
            </a:r>
            <a:endParaRPr lang="pt-BR" dirty="0"/>
          </a:p>
          <a:p>
            <a:pPr marL="0" indent="0">
              <a:buNone/>
            </a:pPr>
            <a:r>
              <a:rPr lang="pt-BR" b="1" dirty="0"/>
              <a:t> </a:t>
            </a:r>
            <a:endParaRPr lang="pt-BR" dirty="0"/>
          </a:p>
          <a:p>
            <a:endParaRPr lang="pt-BR" dirty="0"/>
          </a:p>
        </p:txBody>
      </p:sp>
      <p:pic>
        <p:nvPicPr>
          <p:cNvPr id="5" name="Imagem 4" descr="cid:image002.png@01D29743.B0657D9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8319" y="0"/>
            <a:ext cx="5755340" cy="6857999"/>
          </a:xfrm>
          <a:prstGeom prst="rect">
            <a:avLst/>
          </a:prstGeom>
          <a:noFill/>
          <a:ln>
            <a:noFill/>
          </a:ln>
        </p:spPr>
      </p:pic>
    </p:spTree>
    <p:extLst>
      <p:ext uri="{BB962C8B-B14F-4D97-AF65-F5344CB8AC3E}">
        <p14:creationId xmlns:p14="http://schemas.microsoft.com/office/powerpoint/2010/main" val="173062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677334" y="497540"/>
            <a:ext cx="4184035" cy="5876365"/>
          </a:xfrm>
        </p:spPr>
        <p:txBody>
          <a:bodyPr>
            <a:normAutofit fontScale="85000" lnSpcReduction="20000"/>
          </a:bodyPr>
          <a:lstStyle/>
          <a:p>
            <a:r>
              <a:rPr lang="pt-BR" b="1" dirty="0"/>
              <a:t>Compõe a Diretoria da AMEM/MG: : </a:t>
            </a:r>
            <a:endParaRPr lang="pt-BR" dirty="0"/>
          </a:p>
          <a:p>
            <a:r>
              <a:rPr lang="pt-BR" b="1" dirty="0"/>
              <a:t> </a:t>
            </a:r>
            <a:endParaRPr lang="pt-BR" dirty="0"/>
          </a:p>
          <a:p>
            <a:r>
              <a:rPr lang="pt-BR" b="1" dirty="0"/>
              <a:t>Presidente: Wagner Fonseca Moreira da Silva; </a:t>
            </a:r>
            <a:endParaRPr lang="pt-BR" dirty="0"/>
          </a:p>
          <a:p>
            <a:r>
              <a:rPr lang="pt-BR" b="1" dirty="0"/>
              <a:t>Vice-Presidente: </a:t>
            </a:r>
            <a:r>
              <a:rPr lang="pt-BR" b="1" dirty="0" err="1"/>
              <a:t>Jamir</a:t>
            </a:r>
            <a:r>
              <a:rPr lang="pt-BR" b="1" dirty="0"/>
              <a:t> de Sena Gonzaga; </a:t>
            </a:r>
            <a:endParaRPr lang="pt-BR" dirty="0"/>
          </a:p>
          <a:p>
            <a:r>
              <a:rPr lang="pt-BR" b="1" dirty="0"/>
              <a:t>1º Secretario: Giuliano Marcelo Azevedo de Queiroz; </a:t>
            </a:r>
            <a:endParaRPr lang="pt-BR" dirty="0"/>
          </a:p>
          <a:p>
            <a:r>
              <a:rPr lang="pt-BR" b="1" dirty="0"/>
              <a:t>2º Secretário: Rômulo Azevedo de Castro; </a:t>
            </a:r>
            <a:endParaRPr lang="pt-BR" dirty="0"/>
          </a:p>
          <a:p>
            <a:r>
              <a:rPr lang="pt-BR" b="1" dirty="0"/>
              <a:t>1º Tesoureiro: Miguel </a:t>
            </a:r>
            <a:r>
              <a:rPr lang="pt-BR" b="1" dirty="0" err="1"/>
              <a:t>Sandrone</a:t>
            </a:r>
            <a:r>
              <a:rPr lang="pt-BR" b="1" dirty="0"/>
              <a:t> de Abreu; </a:t>
            </a:r>
            <a:endParaRPr lang="pt-BR" dirty="0"/>
          </a:p>
          <a:p>
            <a:r>
              <a:rPr lang="pt-BR" b="1" dirty="0"/>
              <a:t>2º Tesoureiro: Antonio Eduardo Pereira Morato; </a:t>
            </a:r>
            <a:endParaRPr lang="pt-BR" dirty="0"/>
          </a:p>
          <a:p>
            <a:r>
              <a:rPr lang="pt-BR" b="1" dirty="0"/>
              <a:t>Diretor Científico e de Cerimônias: José Augusto Duarte </a:t>
            </a:r>
            <a:r>
              <a:rPr lang="pt-BR" b="1" dirty="0" err="1"/>
              <a:t>Gaburri</a:t>
            </a:r>
            <a:r>
              <a:rPr lang="pt-BR" b="1" dirty="0"/>
              <a:t>; </a:t>
            </a:r>
            <a:endParaRPr lang="pt-BR" dirty="0"/>
          </a:p>
          <a:p>
            <a:r>
              <a:rPr lang="pt-BR" b="1" dirty="0"/>
              <a:t>Diretor de Divulgação e Marketing: José Airton de Carvalho; </a:t>
            </a:r>
            <a:endParaRPr lang="pt-BR" dirty="0"/>
          </a:p>
          <a:p>
            <a:r>
              <a:rPr lang="pt-BR" b="1" dirty="0"/>
              <a:t>Diretor Jurídico: Franklin Higino Caldeira e Paulo Roberto Gama Figueira; </a:t>
            </a:r>
            <a:endParaRPr lang="pt-BR" dirty="0"/>
          </a:p>
          <a:p>
            <a:r>
              <a:rPr lang="pt-BR" b="1" dirty="0"/>
              <a:t>Apoio junto à GLMMG: Márcio José de Souza.</a:t>
            </a:r>
            <a:endParaRPr lang="pt-BR" dirty="0"/>
          </a:p>
        </p:txBody>
      </p:sp>
      <p:pic>
        <p:nvPicPr>
          <p:cNvPr id="5" name="Espaço Reservado para Conteúdo 4" descr="IMG_5798"/>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23329" y="497540"/>
            <a:ext cx="6454589" cy="5365378"/>
          </a:xfrm>
          <a:prstGeom prst="rect">
            <a:avLst/>
          </a:prstGeom>
          <a:noFill/>
        </p:spPr>
      </p:pic>
    </p:spTree>
    <p:extLst>
      <p:ext uri="{BB962C8B-B14F-4D97-AF65-F5344CB8AC3E}">
        <p14:creationId xmlns:p14="http://schemas.microsoft.com/office/powerpoint/2010/main" val="317884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00038"/>
            <a:ext cx="10981266" cy="2000250"/>
          </a:xfrm>
        </p:spPr>
        <p:txBody>
          <a:bodyPr>
            <a:normAutofit fontScale="90000"/>
          </a:bodyPr>
          <a:lstStyle/>
          <a:p>
            <a:pPr algn="ctr"/>
            <a:r>
              <a:rPr lang="en-US" sz="4000" b="1" dirty="0" smtClean="0">
                <a:solidFill>
                  <a:schemeClr val="tx1"/>
                </a:solidFill>
                <a:latin typeface="Aharoni" panose="02010803020104030203" pitchFamily="2" charset="-79"/>
                <a:cs typeface="Aharoni" panose="02010803020104030203" pitchFamily="2" charset="-79"/>
              </a:rPr>
              <a:t>0</a:t>
            </a:r>
            <a:r>
              <a:rPr lang="en-US" sz="4400" b="1" dirty="0" smtClean="0">
                <a:solidFill>
                  <a:schemeClr val="tx1"/>
                </a:solidFill>
                <a:latin typeface="Aharoni" panose="02010803020104030203" pitchFamily="2" charset="-79"/>
                <a:cs typeface="Aharoni" panose="02010803020104030203" pitchFamily="2" charset="-79"/>
              </a:rPr>
              <a:t>8</a:t>
            </a:r>
            <a:r>
              <a:rPr lang="pt-BR" b="1" dirty="0">
                <a:solidFill>
                  <a:schemeClr val="tx1"/>
                </a:solidFill>
                <a:latin typeface="Aharoni" panose="02010803020104030203" pitchFamily="2" charset="-79"/>
                <a:cs typeface="Aharoni" panose="02010803020104030203" pitchFamily="2" charset="-79"/>
              </a:rPr>
              <a:t> </a:t>
            </a:r>
            <a:r>
              <a:rPr lang="en-US" b="1" dirty="0" smtClean="0">
                <a:solidFill>
                  <a:schemeClr val="tx1"/>
                </a:solidFill>
                <a:latin typeface="Aharoni" panose="02010803020104030203" pitchFamily="2" charset="-79"/>
                <a:cs typeface="Aharoni" panose="02010803020104030203" pitchFamily="2" charset="-79"/>
              </a:rPr>
              <a:t>de </a:t>
            </a:r>
            <a:r>
              <a:rPr lang="en-US" b="1" dirty="0" err="1">
                <a:solidFill>
                  <a:schemeClr val="tx1"/>
                </a:solidFill>
                <a:latin typeface="Aharoni" panose="02010803020104030203" pitchFamily="2" charset="-79"/>
                <a:cs typeface="Aharoni" panose="02010803020104030203" pitchFamily="2" charset="-79"/>
              </a:rPr>
              <a:t>Outubro</a:t>
            </a:r>
            <a:r>
              <a:rPr lang="pt-BR" b="1" dirty="0"/>
              <a:t> </a:t>
            </a:r>
            <a:r>
              <a:rPr lang="en-US" b="1" dirty="0" smtClean="0">
                <a:solidFill>
                  <a:schemeClr val="tx1"/>
                </a:solidFill>
                <a:latin typeface="Aharoni" panose="02010803020104030203" pitchFamily="2" charset="-79"/>
                <a:cs typeface="Aharoni" panose="02010803020104030203" pitchFamily="2" charset="-79"/>
              </a:rPr>
              <a:t>de</a:t>
            </a:r>
            <a:r>
              <a:rPr lang="en-US" sz="4400" b="1" dirty="0" smtClean="0">
                <a:solidFill>
                  <a:schemeClr val="tx1"/>
                </a:solidFill>
                <a:latin typeface="Aharoni" panose="02010803020104030203" pitchFamily="2" charset="-79"/>
                <a:cs typeface="Aharoni" panose="02010803020104030203" pitchFamily="2" charset="-79"/>
              </a:rPr>
              <a:t> 2016 </a:t>
            </a:r>
            <a:r>
              <a:rPr lang="en-US" b="1" dirty="0" smtClean="0">
                <a:solidFill>
                  <a:schemeClr val="tx1"/>
                </a:solidFill>
                <a:latin typeface="Aharoni" panose="02010803020104030203" pitchFamily="2" charset="-79"/>
                <a:cs typeface="Aharoni" panose="02010803020104030203" pitchFamily="2" charset="-79"/>
              </a:rPr>
              <a:t>- </a:t>
            </a:r>
            <a:r>
              <a:rPr lang="pt-BR" sz="2800" b="1" dirty="0" err="1" smtClean="0">
                <a:solidFill>
                  <a:schemeClr val="tx1"/>
                </a:solidFill>
                <a:latin typeface="Aharoni" panose="02010803020104030203" pitchFamily="2" charset="-79"/>
                <a:cs typeface="Aharoni" panose="02010803020104030203" pitchFamily="2" charset="-79"/>
              </a:rPr>
              <a:t>Xº</a:t>
            </a:r>
            <a:r>
              <a:rPr lang="pt-BR" sz="2800" b="1" dirty="0" smtClean="0">
                <a:solidFill>
                  <a:schemeClr val="tx1"/>
                </a:solidFill>
                <a:latin typeface="Aharoni" panose="02010803020104030203" pitchFamily="2" charset="-79"/>
                <a:cs typeface="Aharoni" panose="02010803020104030203" pitchFamily="2" charset="-79"/>
              </a:rPr>
              <a:t> </a:t>
            </a:r>
            <a:r>
              <a:rPr lang="pt-BR" sz="2800" b="1" dirty="0">
                <a:solidFill>
                  <a:schemeClr val="tx1"/>
                </a:solidFill>
                <a:latin typeface="Aharoni" panose="02010803020104030203" pitchFamily="2" charset="-79"/>
                <a:cs typeface="Aharoni" panose="02010803020104030203" pitchFamily="2" charset="-79"/>
              </a:rPr>
              <a:t>Encontro Presencial </a:t>
            </a:r>
            <a:r>
              <a:rPr lang="pt-BR" sz="2800" b="1" dirty="0" smtClean="0">
                <a:solidFill>
                  <a:schemeClr val="tx1"/>
                </a:solidFill>
                <a:latin typeface="Aharoni" panose="02010803020104030203" pitchFamily="2" charset="-79"/>
                <a:cs typeface="Aharoni" panose="02010803020104030203" pitchFamily="2" charset="-79"/>
              </a:rPr>
              <a:t>AMEM</a:t>
            </a:r>
            <a:r>
              <a:rPr lang="pt-BR" sz="2800" b="1" dirty="0">
                <a:solidFill>
                  <a:schemeClr val="tx1"/>
                </a:solidFill>
                <a:latin typeface="Aharoni" panose="02010803020104030203" pitchFamily="2" charset="-79"/>
                <a:cs typeface="Aharoni" panose="02010803020104030203" pitchFamily="2" charset="-79"/>
              </a:rPr>
              <a:t/>
            </a:r>
            <a:br>
              <a:rPr lang="pt-BR" sz="2800" b="1" dirty="0">
                <a:solidFill>
                  <a:schemeClr val="tx1"/>
                </a:solidFill>
                <a:latin typeface="Aharoni" panose="02010803020104030203" pitchFamily="2" charset="-79"/>
                <a:cs typeface="Aharoni" panose="02010803020104030203" pitchFamily="2" charset="-79"/>
              </a:rPr>
            </a:br>
            <a:r>
              <a:rPr lang="pt-BR" sz="2200" b="1" dirty="0">
                <a:solidFill>
                  <a:schemeClr val="tx1"/>
                </a:solidFill>
                <a:latin typeface="Aharoni" panose="02010803020104030203" pitchFamily="2" charset="-79"/>
                <a:cs typeface="Aharoni" panose="02010803020104030203" pitchFamily="2" charset="-79"/>
              </a:rPr>
              <a:t>Tivemos a eleição da nova Diretoria que, como houve apenas a apresentação de chapa única, esta foi eleita por aclamação segundo a decisão do plenário, sendo o Ir.’. Alfredo Roberto Netto eleito para presidir a sociedade por mais uma gestão </a:t>
            </a:r>
            <a:r>
              <a:rPr lang="pt-BR" sz="2200" b="1" dirty="0" smtClean="0">
                <a:solidFill>
                  <a:schemeClr val="tx1"/>
                </a:solidFill>
                <a:latin typeface="Aharoni" panose="02010803020104030203" pitchFamily="2" charset="-79"/>
                <a:cs typeface="Aharoni" panose="02010803020104030203" pitchFamily="2" charset="-79"/>
              </a:rPr>
              <a:t>trienal</a:t>
            </a:r>
            <a:endParaRPr lang="pt-BR" sz="2800" dirty="0">
              <a:solidFill>
                <a:schemeClr val="tx1"/>
              </a:solidFill>
              <a:latin typeface="Aharoni" panose="02010803020104030203" pitchFamily="2" charset="-79"/>
              <a:cs typeface="Aharoni" panose="02010803020104030203" pitchFamily="2" charset="-79"/>
            </a:endParaRPr>
          </a:p>
        </p:txBody>
      </p:sp>
      <p:sp>
        <p:nvSpPr>
          <p:cNvPr id="3" name="Espaço Reservado para Conteúdo 2"/>
          <p:cNvSpPr>
            <a:spLocks noGrp="1"/>
          </p:cNvSpPr>
          <p:nvPr>
            <p:ph idx="1"/>
          </p:nvPr>
        </p:nvSpPr>
        <p:spPr>
          <a:xfrm>
            <a:off x="677334" y="2657475"/>
            <a:ext cx="10981266" cy="3771900"/>
          </a:xfrm>
        </p:spPr>
        <p:txBody>
          <a:bodyPr/>
          <a:lstStyle/>
          <a:p>
            <a:endParaRPr lang="pt-BR" dirty="0"/>
          </a:p>
        </p:txBody>
      </p:sp>
      <p:pic>
        <p:nvPicPr>
          <p:cNvPr id="4" name="Imagem 3" descr="Imagem inline 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45873" y="2621756"/>
            <a:ext cx="10644188" cy="3843337"/>
          </a:xfrm>
          <a:prstGeom prst="rect">
            <a:avLst/>
          </a:prstGeom>
          <a:noFill/>
          <a:ln>
            <a:noFill/>
          </a:ln>
        </p:spPr>
      </p:pic>
    </p:spTree>
    <p:extLst>
      <p:ext uri="{BB962C8B-B14F-4D97-AF65-F5344CB8AC3E}">
        <p14:creationId xmlns:p14="http://schemas.microsoft.com/office/powerpoint/2010/main" val="4225838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677335" y="614363"/>
            <a:ext cx="5151966" cy="5757862"/>
          </a:xfrm>
        </p:spPr>
        <p:txBody>
          <a:bodyPr>
            <a:normAutofit fontScale="92500" lnSpcReduction="20000"/>
          </a:bodyPr>
          <a:lstStyle/>
          <a:p>
            <a:pPr marL="0" indent="0" algn="just">
              <a:buNone/>
            </a:pPr>
            <a:endParaRPr lang="pt-BR" b="1" dirty="0" smtClean="0"/>
          </a:p>
          <a:p>
            <a:pPr marL="0" indent="0" algn="just">
              <a:buNone/>
            </a:pPr>
            <a:r>
              <a:rPr lang="pt-BR" sz="1900" b="1" dirty="0" smtClean="0"/>
              <a:t>No </a:t>
            </a:r>
            <a:r>
              <a:rPr lang="pt-BR" sz="1900" b="1" dirty="0"/>
              <a:t>dia 16 de </a:t>
            </a:r>
            <a:r>
              <a:rPr lang="pt-BR" sz="1900" b="1" dirty="0" smtClean="0"/>
              <a:t>Julho de 2017., </a:t>
            </a:r>
            <a:r>
              <a:rPr lang="pt-BR" sz="1900" b="1" dirty="0"/>
              <a:t>em Cuiabá/MT, no Palácio da Paz, sede do GOE – Grande Oriente do Estado de Mato Grosso, </a:t>
            </a:r>
            <a:r>
              <a:rPr lang="pt-BR" sz="1900" b="1" dirty="0">
                <a:solidFill>
                  <a:srgbClr val="FF0000"/>
                </a:solidFill>
              </a:rPr>
              <a:t>sem ônus para a sociedade</a:t>
            </a:r>
            <a:r>
              <a:rPr lang="pt-BR" sz="1900" b="1" dirty="0"/>
              <a:t>, acompanhando a fundação da AMEM-MT, em reunião amistosa e fraterna, proporcionada pelos colegas e IIr.’. de Mato Grosso.</a:t>
            </a:r>
            <a:endParaRPr lang="pt-BR" sz="1900" dirty="0"/>
          </a:p>
          <a:p>
            <a:pPr marL="0" indent="0" algn="just">
              <a:buNone/>
            </a:pPr>
            <a:r>
              <a:rPr lang="pt-BR" sz="1900" b="1" dirty="0" smtClean="0"/>
              <a:t>Estiveram </a:t>
            </a:r>
            <a:r>
              <a:rPr lang="pt-BR" sz="1900" b="1" dirty="0"/>
              <a:t>presentes à solenidade além de duas dezenas de participantes, diversas autoridades da área médica e maçônica, como Dr. Carlos Vital Tavares Corrêa Lima, Presidente do Conselho Federal de Medicina, Dra. Maria de Fátima de Carvalho Ferreira, Presidente do Conselho Regional de Medicina do Mato Grosso, Dr. Ademir Amorim, colega e Ser.’. Gr.’. M.’. do Grande Oriente do Estado de Mato Grosso, Ir.’. Marcelo Angelo Macedo, Presidente da Poderosa Assembleia do Grande Oriente do Estado de Mato Grosso, Dr. Antonio Kato, Chefe </a:t>
            </a:r>
            <a:r>
              <a:rPr lang="pt-BR" sz="1900" b="1" dirty="0" err="1"/>
              <a:t>Raban</a:t>
            </a:r>
            <a:r>
              <a:rPr lang="pt-BR" sz="1900" b="1" dirty="0"/>
              <a:t> do TEMPLO HIKMAT SHRINERS e do Ir.’. Genilto Nogueira, responsável pela Shriners na América do Sul</a:t>
            </a:r>
            <a:r>
              <a:rPr lang="pt-BR" sz="1900" b="1" dirty="0" smtClean="0"/>
              <a:t>.</a:t>
            </a:r>
            <a:endParaRPr lang="pt-BR" sz="1900" dirty="0"/>
          </a:p>
          <a:p>
            <a:pPr marL="0" indent="0">
              <a:buNone/>
            </a:pPr>
            <a:r>
              <a:rPr lang="pt-BR" b="1" dirty="0"/>
              <a:t> </a:t>
            </a:r>
            <a:endParaRPr lang="pt-BR" dirty="0"/>
          </a:p>
        </p:txBody>
      </p:sp>
      <p:pic>
        <p:nvPicPr>
          <p:cNvPr id="7" name="Imagem 6" descr="cid:image007.jpg@01D1E361.2D47861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96000" y="1143000"/>
            <a:ext cx="5943600" cy="4357687"/>
          </a:xfrm>
          <a:prstGeom prst="rect">
            <a:avLst/>
          </a:prstGeom>
          <a:noFill/>
          <a:ln>
            <a:noFill/>
          </a:ln>
        </p:spPr>
      </p:pic>
    </p:spTree>
    <p:extLst>
      <p:ext uri="{BB962C8B-B14F-4D97-AF65-F5344CB8AC3E}">
        <p14:creationId xmlns:p14="http://schemas.microsoft.com/office/powerpoint/2010/main" val="1513372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4" y="571500"/>
            <a:ext cx="5180541" cy="5857875"/>
          </a:xfrm>
        </p:spPr>
        <p:txBody>
          <a:bodyPr/>
          <a:lstStyle/>
          <a:p>
            <a:pPr marL="0" indent="0" algn="just">
              <a:buNone/>
            </a:pPr>
            <a:endParaRPr lang="pt-BR" b="1" dirty="0"/>
          </a:p>
          <a:p>
            <a:pPr marL="0" indent="0" algn="just">
              <a:buNone/>
            </a:pPr>
            <a:r>
              <a:rPr lang="pt-BR" b="1" dirty="0" smtClean="0"/>
              <a:t>Empossada </a:t>
            </a:r>
            <a:r>
              <a:rPr lang="pt-BR" b="1" dirty="0"/>
              <a:t>a Diretoria pela Presidência da AMEM-BRASIL,, tivemos a oportunidade de ouvir magistral Palestra de Dr. Carlos Vital Tavares Corrêa Lima, Presidente do Conselho Federal de Medicina, sob o tema “A Ética Médica na Política”, onde apresentou uma radiografia da realidade da Medicina em nosso país nos tempos de hoje, assim como os problemas oriundos de uma política nociva ao nosso Sistema de Saúde.</a:t>
            </a:r>
            <a:endParaRPr lang="pt-BR" b="1" dirty="0" smtClean="0"/>
          </a:p>
          <a:p>
            <a:pPr marL="0" indent="0" algn="just">
              <a:buNone/>
            </a:pPr>
            <a:endParaRPr lang="pt-BR" b="1" dirty="0"/>
          </a:p>
          <a:p>
            <a:pPr marL="0" indent="0" algn="just">
              <a:buNone/>
            </a:pPr>
            <a:r>
              <a:rPr lang="pt-BR" b="1" dirty="0" smtClean="0"/>
              <a:t>Na </a:t>
            </a:r>
            <a:r>
              <a:rPr lang="pt-BR" b="1" dirty="0"/>
              <a:t>sequência, tivemos pelo Ir.’. Antonio Kato, a apresentação do trabalho de </a:t>
            </a:r>
            <a:r>
              <a:rPr lang="pt-BR" b="1" dirty="0" err="1"/>
              <a:t>Shrines</a:t>
            </a:r>
            <a:r>
              <a:rPr lang="pt-BR" b="1" dirty="0"/>
              <a:t> no Mundo, cujo conteúdo impressionou de tal forma o Presidente do CFM, que o motivou a convidar a apresentação deste trabalho no Conselho Federal de Medicina. É a filantropia maçônica alcançando seu reconhecimento</a:t>
            </a:r>
            <a:endParaRPr lang="pt-BR" dirty="0"/>
          </a:p>
        </p:txBody>
      </p:sp>
      <p:pic>
        <p:nvPicPr>
          <p:cNvPr id="4" name="Imagem 3" descr="https://8aslxw-ch3301.files.1drv.com/y3m5EjbyB2-BdjnoYZIXEhxHFh1bQiGR80CLU8FzDXZyyBvd9VtUu7llHxNrXhGJzmsown5lFK_fydvH9hPbV-CBNwJlKsyDTpFW076GnT5a6rWjp9rXHSEC3yb4NyL_sK6jOvz-JXkVN4o2kUDbvMWtpoHwkDOqMjDeYphIUs9zHw/2016-07-16%2009.42.55.jpg?psid=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29325" y="1328737"/>
            <a:ext cx="6000749" cy="4783931"/>
          </a:xfrm>
          <a:prstGeom prst="rect">
            <a:avLst/>
          </a:prstGeom>
          <a:noFill/>
          <a:ln>
            <a:noFill/>
          </a:ln>
        </p:spPr>
      </p:pic>
    </p:spTree>
    <p:extLst>
      <p:ext uri="{BB962C8B-B14F-4D97-AF65-F5344CB8AC3E}">
        <p14:creationId xmlns:p14="http://schemas.microsoft.com/office/powerpoint/2010/main" val="562737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4" y="557213"/>
            <a:ext cx="10995554" cy="6072187"/>
          </a:xfrm>
        </p:spPr>
        <p:txBody>
          <a:bodyPr/>
          <a:lstStyle/>
          <a:p>
            <a:endParaRPr lang="pt-BR" dirty="0"/>
          </a:p>
        </p:txBody>
      </p:sp>
      <p:sp>
        <p:nvSpPr>
          <p:cNvPr id="4" name="Rectangle 2"/>
          <p:cNvSpPr>
            <a:spLocks noChangeArrowheads="1"/>
          </p:cNvSpPr>
          <p:nvPr/>
        </p:nvSpPr>
        <p:spPr bwMode="auto">
          <a:xfrm>
            <a:off x="57090" y="244565"/>
            <a:ext cx="12236042" cy="62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Senhor Presidente</a:t>
            </a:r>
          </a:p>
          <a:p>
            <a:pPr marL="0" marR="0" lvl="0" indent="0" algn="l" defTabSz="914400" rtl="0" eaLnBrk="0" fontAlgn="base" latinLnBrk="0" hangingPunct="0">
              <a:lnSpc>
                <a:spcPct val="100000"/>
              </a:lnSpc>
              <a:spcBef>
                <a:spcPct val="0"/>
              </a:spcBef>
              <a:spcAft>
                <a:spcPct val="0"/>
              </a:spcAft>
              <a:buClrTx/>
              <a:buSzTx/>
              <a:buFontTx/>
              <a:buNone/>
              <a:tabLst/>
            </a:pPr>
            <a:r>
              <a:rPr lang="pt-BR" sz="1600" b="1" dirty="0">
                <a:solidFill>
                  <a:srgbClr val="000000"/>
                </a:solidFill>
                <a:latin typeface="Comic Sans MS" panose="030F0702030302020204" pitchFamily="66" charset="0"/>
                <a:cs typeface="Times New Roman" panose="02020603050405020304" pitchFamily="18" charset="0"/>
              </a:rPr>
              <a:t>	</a:t>
            </a:r>
            <a:endParaRPr kumimoji="0" lang="pt-BR"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Acompanhando a mídia falada e televisionada, anotamos informação através de seu representante designado</a:t>
            </a:r>
          </a:p>
          <a:p>
            <a:pPr marL="0" marR="0" lvl="0" indent="0" algn="l" defTabSz="914400" rtl="0" eaLnBrk="0" fontAlgn="base" latinLnBrk="0" hangingPunct="0">
              <a:lnSpc>
                <a:spcPct val="100000"/>
              </a:lnSpc>
              <a:spcBef>
                <a:spcPct val="0"/>
              </a:spcBef>
              <a:spcAft>
                <a:spcPct val="0"/>
              </a:spcAft>
              <a:buClrTx/>
              <a:buSzTx/>
              <a:buFontTx/>
              <a:buNone/>
              <a:tabLst/>
            </a:pPr>
            <a:r>
              <a:rPr lang="pt-BR" sz="16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pt-BR" sz="1600" b="1" dirty="0" smtClean="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como Ministro da Saúde, de que o atual governo</a:t>
            </a:r>
            <a:r>
              <a:rPr kumimoji="0" lang="pt-BR" sz="1600" b="1" i="0" u="none" strike="noStrike" cap="none" normalizeH="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e</a:t>
            </a: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m exercício deverá manter o “Programa Mais Médico”, </a:t>
            </a:r>
          </a:p>
          <a:p>
            <a:pPr marL="0" marR="0" lvl="0" indent="0" algn="l" defTabSz="914400" rtl="0" eaLnBrk="0" fontAlgn="base" latinLnBrk="0" hangingPunct="0">
              <a:lnSpc>
                <a:spcPct val="100000"/>
              </a:lnSpc>
              <a:spcBef>
                <a:spcPct val="0"/>
              </a:spcBef>
              <a:spcAft>
                <a:spcPct val="0"/>
              </a:spcAft>
              <a:buClrTx/>
              <a:buSzTx/>
              <a:buFontTx/>
              <a:buNone/>
              <a:tabLst/>
            </a:pPr>
            <a:r>
              <a:rPr lang="pt-BR" sz="16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pt-BR" sz="1600" b="1" dirty="0" smtClean="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porém, priorizando, agora, a escolha de profissionais médicos brasileiros.</a:t>
            </a:r>
            <a:endParaRPr kumimoji="0" lang="pt-BR"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a:t>
            </a:r>
            <a:endParaRPr kumimoji="0" lang="pt-BR"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Desconhecendo iniciativa similar desta entidade até o momento, razão pela qual solicitamos escusas em caso</a:t>
            </a:r>
          </a:p>
          <a:p>
            <a:pPr marL="0" marR="0" lvl="0" indent="0" algn="l" defTabSz="914400" rtl="0" eaLnBrk="0" fontAlgn="base" latinLnBrk="0" hangingPunct="0">
              <a:lnSpc>
                <a:spcPct val="100000"/>
              </a:lnSpc>
              <a:spcBef>
                <a:spcPct val="0"/>
              </a:spcBef>
              <a:spcAft>
                <a:spcPct val="0"/>
              </a:spcAft>
              <a:buClrTx/>
              <a:buSzTx/>
              <a:buFontTx/>
              <a:buNone/>
              <a:tabLst/>
            </a:pPr>
            <a:r>
              <a:rPr lang="pt-BR" sz="16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pt-BR" sz="1600" b="1" dirty="0" smtClean="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positivo, perguntamos se não será oportuno questionarmos da exigência do exame “Revalida” imediata, àqueles</a:t>
            </a:r>
          </a:p>
          <a:p>
            <a:pPr marL="0" marR="0" lvl="0" indent="0" algn="l" defTabSz="914400" rtl="0" eaLnBrk="0" fontAlgn="base" latinLnBrk="0" hangingPunct="0">
              <a:lnSpc>
                <a:spcPct val="100000"/>
              </a:lnSpc>
              <a:spcBef>
                <a:spcPct val="0"/>
              </a:spcBef>
              <a:spcAft>
                <a:spcPct val="0"/>
              </a:spcAft>
              <a:buClrTx/>
              <a:buSzTx/>
              <a:buFontTx/>
              <a:buNone/>
              <a:tabLst/>
            </a:pPr>
            <a:r>
              <a:rPr lang="pt-BR" sz="16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pt-BR" sz="1600" b="1" dirty="0" smtClean="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já em exercício em nosso país? Será uma forma de zelarmos pela qualidade profissional daqueles aqui trazidos</a:t>
            </a:r>
          </a:p>
          <a:p>
            <a:pPr marL="0" marR="0" lvl="0" indent="0" algn="l" defTabSz="914400" rtl="0" eaLnBrk="0" fontAlgn="base" latinLnBrk="0" hangingPunct="0">
              <a:lnSpc>
                <a:spcPct val="100000"/>
              </a:lnSpc>
              <a:spcBef>
                <a:spcPct val="0"/>
              </a:spcBef>
              <a:spcAft>
                <a:spcPct val="0"/>
              </a:spcAft>
              <a:buClrTx/>
              <a:buSzTx/>
              <a:buFontTx/>
              <a:buNone/>
              <a:tabLst/>
            </a:pPr>
            <a:r>
              <a:rPr lang="pt-BR" sz="16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pt-BR" sz="1600" b="1" dirty="0" smtClean="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em decorrência de projeto político-partidário e devolvermos aos Conselhos de Medicina a tutela destes </a:t>
            </a:r>
          </a:p>
          <a:p>
            <a:pPr marL="0" marR="0" lvl="0" indent="0" algn="l" defTabSz="914400" rtl="0" eaLnBrk="0" fontAlgn="base" latinLnBrk="0" hangingPunct="0">
              <a:lnSpc>
                <a:spcPct val="100000"/>
              </a:lnSpc>
              <a:spcBef>
                <a:spcPct val="0"/>
              </a:spcBef>
              <a:spcAft>
                <a:spcPct val="0"/>
              </a:spcAft>
              <a:buClrTx/>
              <a:buSzTx/>
              <a:buFontTx/>
              <a:buNone/>
              <a:tabLst/>
            </a:pPr>
            <a:r>
              <a:rPr lang="pt-BR" sz="16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pt-BR" sz="1600" b="1" dirty="0" smtClean="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profissionais e a responsabilidade a outorga dos </a:t>
            </a:r>
            <a:r>
              <a:rPr kumimoji="0" lang="pt-BR" sz="1600" b="1" i="0" u="none" strike="noStrike" cap="none" normalizeH="0" baseline="0" dirty="0" err="1"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CRMs</a:t>
            </a: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aos considerados devidamente habilitados.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Questionarmos, também, o envio dos proventos dos profissionais estrangeiros para fora do País, evitando não</a:t>
            </a:r>
          </a:p>
          <a:p>
            <a:pPr marL="0" marR="0" lvl="0" indent="0" algn="l" defTabSz="914400" rtl="0" eaLnBrk="0" fontAlgn="base" latinLnBrk="0" hangingPunct="0">
              <a:lnSpc>
                <a:spcPct val="100000"/>
              </a:lnSpc>
              <a:spcBef>
                <a:spcPct val="0"/>
              </a:spcBef>
              <a:spcAft>
                <a:spcPct val="0"/>
              </a:spcAft>
              <a:buClrTx/>
              <a:buSzTx/>
              <a:buFontTx/>
              <a:buNone/>
              <a:tabLst/>
            </a:pPr>
            <a:r>
              <a:rPr lang="pt-BR" sz="16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pt-BR" sz="1600" b="1" dirty="0" smtClean="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somente a saída de elevado valor pecuniário nacional cujo destino e finalidades que desconhecemos e, pelo que </a:t>
            </a:r>
          </a:p>
          <a:p>
            <a:pPr marL="0" marR="0" lvl="0" indent="0" algn="l" defTabSz="914400" rtl="0" eaLnBrk="0" fontAlgn="base" latinLnBrk="0" hangingPunct="0">
              <a:lnSpc>
                <a:spcPct val="100000"/>
              </a:lnSpc>
              <a:spcBef>
                <a:spcPct val="0"/>
              </a:spcBef>
              <a:spcAft>
                <a:spcPct val="0"/>
              </a:spcAft>
              <a:buClrTx/>
              <a:buSzTx/>
              <a:buFontTx/>
              <a:buNone/>
              <a:tabLst/>
            </a:pPr>
            <a:r>
              <a:rPr lang="pt-BR" sz="16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pt-BR" sz="1600" b="1" dirty="0" smtClean="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se noticia, não é devidamente repassado aos colegas, como permitir que sejam corretamente remunerados..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a:t>
            </a:r>
            <a:r>
              <a:rPr lang="pt-BR" sz="16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E</a:t>
            </a: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m momento ímpar, uma vez que o novo governo busca alcançar adesão popular para seu fortalecimento, </a:t>
            </a:r>
          </a:p>
          <a:p>
            <a:pPr marL="0" marR="0" lvl="0" indent="0" algn="l" defTabSz="914400" rtl="0" eaLnBrk="0" fontAlgn="base" latinLnBrk="0" hangingPunct="0">
              <a:lnSpc>
                <a:spcPct val="100000"/>
              </a:lnSpc>
              <a:spcBef>
                <a:spcPct val="0"/>
              </a:spcBef>
              <a:spcAft>
                <a:spcPct val="0"/>
              </a:spcAft>
              <a:buClrTx/>
              <a:buSzTx/>
              <a:buFontTx/>
              <a:buNone/>
              <a:tabLst/>
            </a:pPr>
            <a:r>
              <a:rPr lang="pt-BR" sz="16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pt-BR" sz="1600" b="1" dirty="0" smtClean="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investindo na correção de erros da administração anterior, poder-se-ia alcançar, também, as correções </a:t>
            </a:r>
          </a:p>
          <a:p>
            <a:pPr marL="0" marR="0" lvl="0" indent="0" algn="l" defTabSz="914400" rtl="0" eaLnBrk="0" fontAlgn="base" latinLnBrk="0" hangingPunct="0">
              <a:lnSpc>
                <a:spcPct val="100000"/>
              </a:lnSpc>
              <a:spcBef>
                <a:spcPct val="0"/>
              </a:spcBef>
              <a:spcAft>
                <a:spcPct val="0"/>
              </a:spcAft>
              <a:buClrTx/>
              <a:buSzTx/>
              <a:buFontTx/>
              <a:buNone/>
              <a:tabLst/>
            </a:pPr>
            <a:r>
              <a:rPr lang="pt-BR" sz="16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pt-BR" sz="1600" b="1" dirty="0" smtClean="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necessários neste fatídico projeto, sem prejuízo aos facultativos já em exercício, talvez as maiores</a:t>
            </a:r>
            <a:r>
              <a:rPr kumimoji="0" lang="pt-BR" sz="1600" b="1" i="0" u="none" strike="noStrike" cap="none" normalizeH="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a:t>
            </a: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vítimas</a:t>
            </a:r>
          </a:p>
          <a:p>
            <a:pPr marL="0" marR="0" lvl="0" indent="0" algn="l" defTabSz="914400" rtl="0" eaLnBrk="0" fontAlgn="base" latinLnBrk="0" hangingPunct="0">
              <a:lnSpc>
                <a:spcPct val="100000"/>
              </a:lnSpc>
              <a:spcBef>
                <a:spcPct val="0"/>
              </a:spcBef>
              <a:spcAft>
                <a:spcPct val="0"/>
              </a:spcAft>
              <a:buClrTx/>
              <a:buSzTx/>
              <a:buFontTx/>
              <a:buNone/>
              <a:tabLst/>
            </a:pPr>
            <a:r>
              <a:rPr lang="pt-BR" sz="16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pt-BR" sz="1600" b="1" dirty="0" smtClean="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de um projeto populista e demagogo.</a:t>
            </a:r>
            <a:endParaRPr kumimoji="0" lang="pt-BR"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a:t>
            </a:r>
            <a:endParaRPr kumimoji="0" lang="pt-BR"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No aguardo de sua manifestação, e nos colocamos à disposição do CFM para somarmos esforços na defesa </a:t>
            </a:r>
          </a:p>
          <a:p>
            <a:pPr marL="0" marR="0" lvl="0" indent="0" algn="l" defTabSz="914400" rtl="0" eaLnBrk="0" fontAlgn="base" latinLnBrk="0" hangingPunct="0">
              <a:lnSpc>
                <a:spcPct val="100000"/>
              </a:lnSpc>
              <a:spcBef>
                <a:spcPct val="0"/>
              </a:spcBef>
              <a:spcAft>
                <a:spcPct val="0"/>
              </a:spcAft>
              <a:buClrTx/>
              <a:buSzTx/>
              <a:buFontTx/>
              <a:buNone/>
              <a:tabLst/>
            </a:pPr>
            <a:r>
              <a:rPr lang="pt-BR" sz="16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pt-BR" sz="1600" b="1" dirty="0" smtClean="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kumimoji="0" lang="pt-BR" sz="16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de nossa Arte, deixo nosso fraternal abraço.  </a:t>
            </a:r>
            <a:r>
              <a:rPr kumimoji="0" lang="pt-BR" sz="11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a:t>
            </a:r>
            <a:endParaRPr kumimoji="0" lang="pt-BR"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100" b="1" i="0" u="none" strike="noStrike" cap="none" normalizeH="0" baseline="0" dirty="0" smtClean="0">
                <a:ln>
                  <a:noFill/>
                </a:ln>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a:t>
            </a:r>
            <a:endParaRPr kumimoji="0" lang="pt-BR"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rPr>
              <a:t>    </a:t>
            </a:r>
            <a:endParaRPr kumimoji="0" lang="pt-BR" sz="18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1" descr="cid:image003.jpg@01D1AF06.4BAB7F1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457200"/>
            <a:ext cx="838200" cy="666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771920"/>
            <a:ext cx="3558988" cy="1024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pt-BR" sz="2000" b="1" dirty="0">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sz="2000" b="1" dirty="0">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sz="2000" b="1" dirty="0">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sz="2000" b="1" dirty="0">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sz="2000" b="1" dirty="0">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pt-BR" sz="2000" b="1" dirty="0" smtClean="0">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sz="2000" b="1" dirty="0">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pt-BR" sz="2000" b="1" dirty="0">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sz="2000" b="1" dirty="0">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sz="2000" dirty="0">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sz="2000" b="1" dirty="0">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sz="2000" b="1" dirty="0">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pt-BR" sz="2000" b="1" dirty="0">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sz="2000" b="1" dirty="0">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sz="2000" b="1" dirty="0">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sz="2000" b="1" dirty="0">
              <a:latin typeface="Edwardian Script ITC" panose="030303020407070D08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solidFill>
                <a:effectLst/>
                <a:latin typeface="Edwardian Script ITC" panose="030303020407070D0804" pitchFamily="66" charset="0"/>
                <a:ea typeface="Calibri" panose="020F0502020204030204" pitchFamily="34" charset="0"/>
                <a:cs typeface="Times New Roman" panose="02020603050405020304" pitchFamily="18" charset="0"/>
              </a:rPr>
              <a:t>                     Dr.'. Alfredo Roberto Netto</a:t>
            </a:r>
            <a:endParaRPr kumimoji="0" 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3669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ttp://mailsystem8.tifacil.com.br/index.php/link/view/1303/4295/2331869">
            <a:hlinkClick r:id="rId2" tgtFrame="_blank"/>
          </p:cNvPr>
          <p:cNvPicPr/>
          <p:nvPr/>
        </p:nvPicPr>
        <p:blipFill>
          <a:blip r:embed="rId3">
            <a:extLst>
              <a:ext uri="{28A0092B-C50C-407E-A947-70E740481C1C}">
                <a14:useLocalDpi xmlns:a14="http://schemas.microsoft.com/office/drawing/2010/main" val="0"/>
              </a:ext>
            </a:extLst>
          </a:blip>
          <a:srcRect/>
          <a:stretch>
            <a:fillRect/>
          </a:stretch>
        </p:blipFill>
        <p:spPr bwMode="auto">
          <a:xfrm>
            <a:off x="282388" y="250171"/>
            <a:ext cx="2996565" cy="3990975"/>
          </a:xfrm>
          <a:prstGeom prst="rect">
            <a:avLst/>
          </a:prstGeom>
          <a:noFill/>
          <a:ln>
            <a:noFill/>
          </a:ln>
        </p:spPr>
      </p:pic>
      <p:pic>
        <p:nvPicPr>
          <p:cNvPr id="6" name="Imagem 5" descr="http://mailsystem8.tifacil.com.br/index.php/link/view/1313/0/0">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0108" y="0"/>
            <a:ext cx="2908300" cy="3876675"/>
          </a:xfrm>
          <a:prstGeom prst="rect">
            <a:avLst/>
          </a:prstGeom>
          <a:noFill/>
          <a:ln>
            <a:noFill/>
          </a:ln>
        </p:spPr>
      </p:pic>
      <p:pic>
        <p:nvPicPr>
          <p:cNvPr id="8" name="Imagem 7" descr="cid:150410466559a6d0d9c16e6171641442@revistaartereal.com.br">
            <a:hlinkClick r:id="rId6" tgtFrame="_blank"/>
          </p:cNvPr>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8469296" y="245726"/>
            <a:ext cx="2914650" cy="3881120"/>
          </a:xfrm>
          <a:prstGeom prst="rect">
            <a:avLst/>
          </a:prstGeom>
          <a:noFill/>
          <a:ln>
            <a:noFill/>
          </a:ln>
        </p:spPr>
      </p:pic>
      <p:pic>
        <p:nvPicPr>
          <p:cNvPr id="9" name="Imagem 8" descr="Imagem inline 2"/>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2642878" y="3002372"/>
            <a:ext cx="2745968" cy="3995420"/>
          </a:xfrm>
          <a:prstGeom prst="rect">
            <a:avLst/>
          </a:prstGeom>
          <a:noFill/>
          <a:ln>
            <a:noFill/>
          </a:ln>
        </p:spPr>
      </p:pic>
      <p:pic>
        <p:nvPicPr>
          <p:cNvPr id="10" name="Imagem 9" descr="http://mailsystem8.tifacil.com.br/index.php/link/view/1337/4411/2346382">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6177243" y="3084922"/>
            <a:ext cx="2876550" cy="3830320"/>
          </a:xfrm>
          <a:prstGeom prst="rect">
            <a:avLst/>
          </a:prstGeom>
          <a:noFill/>
          <a:ln>
            <a:noFill/>
          </a:ln>
        </p:spPr>
      </p:pic>
    </p:spTree>
    <p:extLst>
      <p:ext uri="{BB962C8B-B14F-4D97-AF65-F5344CB8AC3E}">
        <p14:creationId xmlns:p14="http://schemas.microsoft.com/office/powerpoint/2010/main" val="842075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677334" y="591670"/>
            <a:ext cx="4184035" cy="5836023"/>
          </a:xfrm>
        </p:spPr>
        <p:txBody>
          <a:bodyPr>
            <a:normAutofit fontScale="92500" lnSpcReduction="20000"/>
          </a:bodyPr>
          <a:lstStyle/>
          <a:p>
            <a:r>
              <a:rPr lang="pt-BR" b="1" dirty="0"/>
              <a:t>            Nossos IIr.’. Marcio Monteiro (Vice-Presidente) e Carlos </a:t>
            </a:r>
            <a:r>
              <a:rPr lang="pt-BR" b="1" dirty="0" err="1"/>
              <a:t>Pantanalli</a:t>
            </a:r>
            <a:r>
              <a:rPr lang="pt-BR" b="1" dirty="0"/>
              <a:t> (IIº Secretário) da AMEM-BRASIL, são os responsáveis pela divulgação e apresentação da “Campanha Nacional Maçônica de Doação de Órgãos”, patrocinada pela AMEM-BRASIL Associação de Médicos Maçons.</a:t>
            </a:r>
            <a:endParaRPr lang="pt-BR" dirty="0"/>
          </a:p>
          <a:p>
            <a:r>
              <a:rPr lang="pt-BR" b="1" dirty="0"/>
              <a:t>            Colocam-se a disposição dos demais IIr.’., após adequação de agendas, para palestra sob o tema.</a:t>
            </a:r>
            <a:endParaRPr lang="pt-BR" dirty="0"/>
          </a:p>
          <a:p>
            <a:r>
              <a:rPr lang="pt-BR" b="1" dirty="0"/>
              <a:t>            Àqueles que assim o desejarem, entrar em contato com  'Marcio Paschoal Conzo Monteiro' </a:t>
            </a:r>
            <a:r>
              <a:rPr lang="pt-BR" b="1" u="sng" dirty="0">
                <a:hlinkClick r:id="rId2"/>
              </a:rPr>
              <a:t>divemarcioteam@uol.com.br</a:t>
            </a:r>
            <a:r>
              <a:rPr lang="pt-BR" b="1" dirty="0"/>
              <a:t> para viabilizar as apresentações, segundo possibilidades de agendas, em sessões Brancas, alcançando cunhadas, sobrinhos e outros.</a:t>
            </a:r>
            <a:endParaRPr lang="pt-BR" dirty="0"/>
          </a:p>
          <a:p>
            <a:r>
              <a:rPr lang="pt-BR" b="1" dirty="0"/>
              <a:t>            Sugere-se reuniões distritais e/ou coletivas de Lojas para a apresentação.</a:t>
            </a:r>
            <a:endParaRPr lang="pt-BR" dirty="0"/>
          </a:p>
        </p:txBody>
      </p:sp>
      <p:sp>
        <p:nvSpPr>
          <p:cNvPr id="4" name="Espaço Reservado para Conteúdo 3"/>
          <p:cNvSpPr>
            <a:spLocks noGrp="1"/>
          </p:cNvSpPr>
          <p:nvPr>
            <p:ph sz="half" idx="2"/>
          </p:nvPr>
        </p:nvSpPr>
        <p:spPr/>
        <p:txBody>
          <a:bodyPr>
            <a:normAutofit fontScale="92500" lnSpcReduction="20000"/>
          </a:bodyPr>
          <a:lstStyle/>
          <a:p>
            <a:endParaRPr lang="pt-BR"/>
          </a:p>
        </p:txBody>
      </p:sp>
      <p:pic>
        <p:nvPicPr>
          <p:cNvPr id="5" name="Imagem 4" descr="2017-03-15_US387_Palestra-Doacao-de-orgaosDSC_6308w"/>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970" y="627063"/>
            <a:ext cx="3650618" cy="3622207"/>
          </a:xfrm>
          <a:prstGeom prst="rect">
            <a:avLst/>
          </a:prstGeom>
          <a:noFill/>
        </p:spPr>
      </p:pic>
      <p:pic>
        <p:nvPicPr>
          <p:cNvPr id="6" name="Imagem 5" descr="cid:image003.jpg@01D320C4.C6BC3BA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202705" y="3052482"/>
            <a:ext cx="3639671" cy="2866559"/>
          </a:xfrm>
          <a:prstGeom prst="rect">
            <a:avLst/>
          </a:prstGeom>
          <a:noFill/>
          <a:ln>
            <a:noFill/>
          </a:ln>
        </p:spPr>
      </p:pic>
    </p:spTree>
    <p:extLst>
      <p:ext uri="{BB962C8B-B14F-4D97-AF65-F5344CB8AC3E}">
        <p14:creationId xmlns:p14="http://schemas.microsoft.com/office/powerpoint/2010/main" val="2913826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cid:image001.png@01D32ECF.6268F53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12317506" cy="6858000"/>
          </a:xfrm>
          <a:prstGeom prst="rect">
            <a:avLst/>
          </a:prstGeom>
          <a:noFill/>
          <a:ln>
            <a:noFill/>
          </a:ln>
        </p:spPr>
      </p:pic>
    </p:spTree>
    <p:extLst>
      <p:ext uri="{BB962C8B-B14F-4D97-AF65-F5344CB8AC3E}">
        <p14:creationId xmlns:p14="http://schemas.microsoft.com/office/powerpoint/2010/main" val="2264122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cid:image001.png@01D315CC.715390D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02106" y="0"/>
            <a:ext cx="5123329" cy="6857999"/>
          </a:xfrm>
          <a:prstGeom prst="rect">
            <a:avLst/>
          </a:prstGeom>
          <a:noFill/>
          <a:ln>
            <a:noFill/>
          </a:ln>
        </p:spPr>
      </p:pic>
    </p:spTree>
    <p:extLst>
      <p:ext uri="{BB962C8B-B14F-4D97-AF65-F5344CB8AC3E}">
        <p14:creationId xmlns:p14="http://schemas.microsoft.com/office/powerpoint/2010/main" val="1973392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cid:image007.png@01D3482A.FE22B4B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2728" y="1"/>
            <a:ext cx="12371294" cy="6858000"/>
          </a:xfrm>
          <a:prstGeom prst="rect">
            <a:avLst/>
          </a:prstGeom>
          <a:noFill/>
          <a:ln>
            <a:noFill/>
          </a:ln>
        </p:spPr>
      </p:pic>
    </p:spTree>
    <p:extLst>
      <p:ext uri="{BB962C8B-B14F-4D97-AF65-F5344CB8AC3E}">
        <p14:creationId xmlns:p14="http://schemas.microsoft.com/office/powerpoint/2010/main" val="1522323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Imagem inline 26"/>
          <p:cNvPicPr>
            <a:picLocks noGrp="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6600825" y="828675"/>
            <a:ext cx="5057775" cy="5443538"/>
          </a:xfrm>
          <a:prstGeom prst="rect">
            <a:avLst/>
          </a:prstGeom>
          <a:noFill/>
          <a:ln>
            <a:noFill/>
          </a:ln>
        </p:spPr>
      </p:pic>
      <p:sp>
        <p:nvSpPr>
          <p:cNvPr id="6" name="Espaço Reservado para Texto 5"/>
          <p:cNvSpPr>
            <a:spLocks noGrp="1"/>
          </p:cNvSpPr>
          <p:nvPr>
            <p:ph type="body" sz="half" idx="2"/>
          </p:nvPr>
        </p:nvSpPr>
        <p:spPr>
          <a:xfrm>
            <a:off x="691621" y="828675"/>
            <a:ext cx="5652029" cy="5715000"/>
          </a:xfrm>
        </p:spPr>
        <p:txBody>
          <a:bodyPr>
            <a:normAutofit lnSpcReduction="10000"/>
          </a:bodyPr>
          <a:lstStyle/>
          <a:p>
            <a:pPr lvl="0" algn="just"/>
            <a:r>
              <a:rPr lang="pt-BR" sz="2400" b="1" dirty="0">
                <a:latin typeface="Aharoni" panose="02010803020104030203" pitchFamily="2" charset="-79"/>
                <a:cs typeface="Aharoni" panose="02010803020104030203" pitchFamily="2" charset="-79"/>
              </a:rPr>
              <a:t>Aprovada a Realização do “Iº Congresso Sul-Americano de Médicos Maçons” em comunhão com IIr..’. do Paraguai e outros países da América do Sul, no ano que virá, provavelmente em Foz de </a:t>
            </a:r>
            <a:r>
              <a:rPr lang="pt-BR" sz="2400" b="1" dirty="0" err="1">
                <a:latin typeface="Aharoni" panose="02010803020104030203" pitchFamily="2" charset="-79"/>
                <a:cs typeface="Aharoni" panose="02010803020104030203" pitchFamily="2" charset="-79"/>
              </a:rPr>
              <a:t>Iguaçú</a:t>
            </a:r>
            <a:r>
              <a:rPr lang="pt-BR" sz="2400" b="1" dirty="0">
                <a:latin typeface="Aharoni" panose="02010803020104030203" pitchFamily="2" charset="-79"/>
                <a:cs typeface="Aharoni" panose="02010803020104030203" pitchFamily="2" charset="-79"/>
              </a:rPr>
              <a:t>.</a:t>
            </a:r>
            <a:endParaRPr lang="pt-BR" sz="2400" dirty="0">
              <a:latin typeface="Aharoni" panose="02010803020104030203" pitchFamily="2" charset="-79"/>
              <a:cs typeface="Aharoni" panose="02010803020104030203" pitchFamily="2" charset="-79"/>
            </a:endParaRPr>
          </a:p>
          <a:p>
            <a:pPr algn="just"/>
            <a:r>
              <a:rPr lang="pt-BR" sz="2400" b="1" dirty="0">
                <a:latin typeface="Aharoni" panose="02010803020104030203" pitchFamily="2" charset="-79"/>
                <a:cs typeface="Aharoni" panose="02010803020104030203" pitchFamily="2" charset="-79"/>
              </a:rPr>
              <a:t> </a:t>
            </a:r>
            <a:endParaRPr lang="pt-BR" sz="2400" dirty="0">
              <a:latin typeface="Aharoni" panose="02010803020104030203" pitchFamily="2" charset="-79"/>
              <a:cs typeface="Aharoni" panose="02010803020104030203" pitchFamily="2" charset="-79"/>
            </a:endParaRPr>
          </a:p>
          <a:p>
            <a:pPr algn="just"/>
            <a:r>
              <a:rPr lang="pt-BR" sz="2400" b="1" dirty="0">
                <a:latin typeface="Aharoni" panose="02010803020104030203" pitchFamily="2" charset="-79"/>
                <a:cs typeface="Aharoni" panose="02010803020104030203" pitchFamily="2" charset="-79"/>
              </a:rPr>
              <a:t>       Encerramos nosso Encontro com brilhante Exposição e Debates com Dr. Jorge Carlos Machado Curi, Diretor de Saúde Pública da AMB, em substituição de Dr. Florentino, impedido de participar devido imprevisto de saúde familiar de última hora.</a:t>
            </a:r>
            <a:endParaRPr lang="pt-BR" sz="2400" dirty="0">
              <a:latin typeface="Aharoni" panose="02010803020104030203" pitchFamily="2" charset="-79"/>
              <a:cs typeface="Aharoni" panose="02010803020104030203" pitchFamily="2" charset="-79"/>
            </a:endParaRPr>
          </a:p>
          <a:p>
            <a:r>
              <a:rPr lang="pt-BR" b="1" dirty="0"/>
              <a:t> </a:t>
            </a:r>
            <a:endParaRPr lang="pt-BR" dirty="0"/>
          </a:p>
          <a:p>
            <a:endParaRPr lang="pt-BR" dirty="0"/>
          </a:p>
        </p:txBody>
      </p:sp>
    </p:spTree>
    <p:extLst>
      <p:ext uri="{BB962C8B-B14F-4D97-AF65-F5344CB8AC3E}">
        <p14:creationId xmlns:p14="http://schemas.microsoft.com/office/powerpoint/2010/main" val="240581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838200" y="632012"/>
            <a:ext cx="10515600" cy="5876364"/>
          </a:xfrm>
        </p:spPr>
        <p:txBody>
          <a:bodyPr>
            <a:normAutofit fontScale="25000" lnSpcReduction="20000"/>
          </a:bodyPr>
          <a:lstStyle/>
          <a:p>
            <a:pPr marL="0" indent="0" algn="ctr">
              <a:buNone/>
            </a:pPr>
            <a:r>
              <a:rPr lang="pt-BR" sz="7200" b="1" dirty="0"/>
              <a:t>ATO Nº 060-2016/2019 25 DE OUTUBRO DE 2016 VINCULA A ASSOCIAÇÃO DE MÉDICOS MAÇONS – AMEM – BRASIL </a:t>
            </a:r>
            <a:endParaRPr lang="pt-BR" sz="7200" dirty="0"/>
          </a:p>
          <a:p>
            <a:pPr marL="0" indent="0" algn="ctr">
              <a:buNone/>
            </a:pPr>
            <a:r>
              <a:rPr lang="pt-BR" sz="7200" b="1" dirty="0"/>
              <a:t>À GRANDE SECRETARIA DE ENTIDADES </a:t>
            </a:r>
            <a:r>
              <a:rPr lang="pt-BR" sz="7200" b="1" dirty="0" smtClean="0"/>
              <a:t>PARAMAÇÔNICAS</a:t>
            </a:r>
            <a:endParaRPr lang="pt-BR" sz="8000" dirty="0"/>
          </a:p>
          <a:p>
            <a:r>
              <a:rPr lang="pt-BR" b="1" dirty="0"/>
              <a:t> </a:t>
            </a:r>
            <a:endParaRPr lang="pt-BR" dirty="0"/>
          </a:p>
          <a:p>
            <a:pPr marL="0" indent="0">
              <a:lnSpc>
                <a:spcPct val="120000"/>
              </a:lnSpc>
              <a:spcBef>
                <a:spcPts val="0"/>
              </a:spcBef>
              <a:buNone/>
            </a:pPr>
            <a:r>
              <a:rPr lang="pt-BR" sz="6400" b="1" dirty="0"/>
              <a:t>RONALDO FERNANDES, Sereníssimo Grão-Mestre da Grande Loja Maçônica do Estado de São Paulo, usando das atribuições que lhe são conferidas pela Legislação Maçônica,</a:t>
            </a:r>
            <a:endParaRPr lang="pt-BR" sz="6400" dirty="0"/>
          </a:p>
          <a:p>
            <a:pPr marL="0" indent="0">
              <a:lnSpc>
                <a:spcPct val="120000"/>
              </a:lnSpc>
              <a:spcBef>
                <a:spcPts val="0"/>
              </a:spcBef>
              <a:buNone/>
            </a:pPr>
            <a:r>
              <a:rPr lang="pt-BR" sz="6400" b="1" dirty="0"/>
              <a:t> </a:t>
            </a:r>
            <a:endParaRPr lang="pt-BR" sz="6400" dirty="0"/>
          </a:p>
          <a:p>
            <a:pPr marL="0" indent="0">
              <a:lnSpc>
                <a:spcPct val="120000"/>
              </a:lnSpc>
              <a:spcBef>
                <a:spcPts val="0"/>
              </a:spcBef>
              <a:buNone/>
            </a:pPr>
            <a:r>
              <a:rPr lang="pt-BR" sz="6400" b="1" dirty="0"/>
              <a:t>CONSIDERANDO que a Associação de Médicos Maçons – Brasil – também denominada AMEM, é constituída essencialmente de médicos maçons de todo território nacional; </a:t>
            </a:r>
            <a:endParaRPr lang="pt-BR" sz="6400" b="1" dirty="0" smtClean="0"/>
          </a:p>
          <a:p>
            <a:pPr marL="0" indent="0">
              <a:lnSpc>
                <a:spcPct val="120000"/>
              </a:lnSpc>
              <a:spcBef>
                <a:spcPts val="0"/>
              </a:spcBef>
              <a:buNone/>
            </a:pPr>
            <a:endParaRPr lang="pt-BR" sz="6400" dirty="0"/>
          </a:p>
          <a:p>
            <a:pPr marL="0" indent="0">
              <a:lnSpc>
                <a:spcPct val="120000"/>
              </a:lnSpc>
              <a:spcBef>
                <a:spcPts val="0"/>
              </a:spcBef>
              <a:buNone/>
            </a:pPr>
            <a:r>
              <a:rPr lang="pt-BR" sz="6400" b="1" dirty="0" smtClean="0"/>
              <a:t>CONSIDERANDO </a:t>
            </a:r>
            <a:r>
              <a:rPr lang="pt-BR" sz="6400" b="1" dirty="0"/>
              <a:t>que a AMEM-Brasil tem como objetivo: </a:t>
            </a:r>
            <a:endParaRPr lang="pt-BR" sz="6400" b="1" dirty="0" smtClean="0"/>
          </a:p>
          <a:p>
            <a:pPr marL="0" indent="0">
              <a:lnSpc>
                <a:spcPct val="120000"/>
              </a:lnSpc>
              <a:spcBef>
                <a:spcPts val="0"/>
              </a:spcBef>
              <a:buNone/>
            </a:pPr>
            <a:endParaRPr lang="pt-BR" sz="6400" dirty="0"/>
          </a:p>
          <a:p>
            <a:pPr marL="0" indent="0">
              <a:lnSpc>
                <a:spcPct val="120000"/>
              </a:lnSpc>
              <a:spcBef>
                <a:spcPts val="0"/>
              </a:spcBef>
              <a:buNone/>
            </a:pPr>
            <a:r>
              <a:rPr lang="pt-BR" sz="6400" b="1" dirty="0" smtClean="0"/>
              <a:t>- </a:t>
            </a:r>
            <a:r>
              <a:rPr lang="pt-BR" sz="6400" b="1" dirty="0"/>
              <a:t>congregar a categoria no terreno científico, ético, social, econômico, cultural e maçônico para os serviços médicos em geral;</a:t>
            </a:r>
            <a:endParaRPr lang="pt-BR" sz="6400" dirty="0"/>
          </a:p>
          <a:p>
            <a:pPr marL="0" indent="0">
              <a:lnSpc>
                <a:spcPct val="120000"/>
              </a:lnSpc>
              <a:spcBef>
                <a:spcPts val="0"/>
              </a:spcBef>
              <a:buNone/>
            </a:pPr>
            <a:r>
              <a:rPr lang="pt-BR" sz="2000" b="1" dirty="0" smtClean="0"/>
              <a:t>=-  </a:t>
            </a:r>
            <a:r>
              <a:rPr lang="pt-BR" sz="6400" b="1" dirty="0" smtClean="0"/>
              <a:t>contribuir </a:t>
            </a:r>
            <a:r>
              <a:rPr lang="pt-BR" sz="6400" b="1" dirty="0"/>
              <a:t>para a elaboração da política de saúde e aperfeiçoamento do sistema médico assistencial do país e maçônico; </a:t>
            </a:r>
            <a:endParaRPr lang="pt-BR" sz="6400" dirty="0"/>
          </a:p>
          <a:p>
            <a:pPr marL="0" indent="0">
              <a:lnSpc>
                <a:spcPct val="120000"/>
              </a:lnSpc>
              <a:spcBef>
                <a:spcPts val="0"/>
              </a:spcBef>
              <a:buNone/>
            </a:pPr>
            <a:r>
              <a:rPr lang="pt-BR" sz="6400" b="1" dirty="0"/>
              <a:t>- promover e divulgar estudos e pesquisas ligados à Maçonaria, à saúde, à classe médica e aos médicos em geral; </a:t>
            </a:r>
            <a:endParaRPr lang="pt-BR" sz="6400" dirty="0"/>
          </a:p>
          <a:p>
            <a:pPr marL="0" indent="0">
              <a:lnSpc>
                <a:spcPct val="120000"/>
              </a:lnSpc>
              <a:spcBef>
                <a:spcPts val="0"/>
              </a:spcBef>
              <a:buNone/>
            </a:pPr>
            <a:r>
              <a:rPr lang="pt-BR" sz="6400" b="1" dirty="0"/>
              <a:t>- fomentar o ensino médico e maçônico entre seus associados; </a:t>
            </a:r>
            <a:endParaRPr lang="pt-BR" sz="6400" dirty="0"/>
          </a:p>
          <a:p>
            <a:pPr marL="0" indent="0">
              <a:lnSpc>
                <a:spcPct val="120000"/>
              </a:lnSpc>
              <a:spcBef>
                <a:spcPts val="0"/>
              </a:spcBef>
              <a:buNone/>
            </a:pPr>
            <a:r>
              <a:rPr lang="pt-BR" sz="6400" b="1" dirty="0" smtClean="0"/>
              <a:t>- promover </a:t>
            </a:r>
            <a:r>
              <a:rPr lang="pt-BR" sz="6400" b="1" dirty="0"/>
              <a:t>entre seus associados e coligados a ética, a paz, a cidadania, os direitos humanos, a democracia do livre arbítrio e de todos os valores maçônicos universais; </a:t>
            </a:r>
            <a:endParaRPr lang="pt-BR" sz="6400" dirty="0" smtClean="0"/>
          </a:p>
          <a:p>
            <a:pPr marL="0" indent="0">
              <a:lnSpc>
                <a:spcPct val="120000"/>
              </a:lnSpc>
              <a:spcBef>
                <a:spcPts val="0"/>
              </a:spcBef>
              <a:buNone/>
            </a:pPr>
            <a:r>
              <a:rPr lang="pt-BR" sz="6400" b="1" dirty="0"/>
              <a:t> </a:t>
            </a:r>
            <a:endParaRPr lang="pt-BR" sz="6400" dirty="0"/>
          </a:p>
          <a:p>
            <a:pPr marL="0" indent="0">
              <a:lnSpc>
                <a:spcPct val="120000"/>
              </a:lnSpc>
              <a:spcBef>
                <a:spcPts val="0"/>
              </a:spcBef>
              <a:buNone/>
            </a:pPr>
            <a:r>
              <a:rPr lang="pt-BR" sz="6400" b="1" dirty="0"/>
              <a:t>CONSIDERANDO a intenção de congregar todos os Maçons Regulares; </a:t>
            </a:r>
            <a:endParaRPr lang="pt-BR" sz="6400" dirty="0"/>
          </a:p>
          <a:p>
            <a:pPr marL="0" indent="0">
              <a:lnSpc>
                <a:spcPct val="120000"/>
              </a:lnSpc>
              <a:spcBef>
                <a:spcPts val="0"/>
              </a:spcBef>
              <a:buNone/>
            </a:pPr>
            <a:r>
              <a:rPr lang="pt-BR" sz="6400" b="1" dirty="0"/>
              <a:t> </a:t>
            </a:r>
            <a:endParaRPr lang="pt-BR" sz="6400" dirty="0"/>
          </a:p>
        </p:txBody>
      </p:sp>
    </p:spTree>
    <p:extLst>
      <p:ext uri="{BB962C8B-B14F-4D97-AF65-F5344CB8AC3E}">
        <p14:creationId xmlns:p14="http://schemas.microsoft.com/office/powerpoint/2010/main" val="233678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376518"/>
            <a:ext cx="10515600" cy="6172200"/>
          </a:xfrm>
        </p:spPr>
        <p:txBody>
          <a:bodyPr>
            <a:normAutofit fontScale="55000" lnSpcReduction="20000"/>
          </a:bodyPr>
          <a:lstStyle/>
          <a:p>
            <a:pPr marL="0" indent="0">
              <a:buNone/>
            </a:pPr>
            <a:endParaRPr lang="pt-BR" b="1" dirty="0" smtClean="0"/>
          </a:p>
          <a:p>
            <a:pPr marL="0" indent="0">
              <a:lnSpc>
                <a:spcPct val="120000"/>
              </a:lnSpc>
              <a:spcBef>
                <a:spcPts val="0"/>
              </a:spcBef>
              <a:buNone/>
            </a:pPr>
            <a:endParaRPr lang="pt-BR" sz="2700" b="1" dirty="0"/>
          </a:p>
          <a:p>
            <a:pPr marL="0" indent="0">
              <a:lnSpc>
                <a:spcPct val="120000"/>
              </a:lnSpc>
              <a:spcBef>
                <a:spcPts val="0"/>
              </a:spcBef>
              <a:buNone/>
            </a:pPr>
            <a:r>
              <a:rPr lang="pt-BR" sz="2700" b="1" dirty="0"/>
              <a:t>e CONSIDERANDO aprovação das Comissões de Leis e Assuntos Gerais, </a:t>
            </a:r>
          </a:p>
          <a:p>
            <a:pPr marL="0" indent="0">
              <a:buNone/>
            </a:pPr>
            <a:endParaRPr lang="pt-BR" sz="2700" b="1" dirty="0"/>
          </a:p>
          <a:p>
            <a:pPr marL="0" indent="0">
              <a:buNone/>
            </a:pPr>
            <a:r>
              <a:rPr lang="pt-BR" sz="2700" b="1" dirty="0" smtClean="0"/>
              <a:t>RESOLVE </a:t>
            </a:r>
            <a:endParaRPr lang="pt-BR" sz="2700" b="1" dirty="0"/>
          </a:p>
          <a:p>
            <a:pPr marL="0" indent="0">
              <a:buNone/>
            </a:pPr>
            <a:r>
              <a:rPr lang="pt-BR" sz="2700" b="1" dirty="0" smtClean="0"/>
              <a:t> </a:t>
            </a:r>
          </a:p>
          <a:p>
            <a:pPr marL="0" indent="0">
              <a:buNone/>
            </a:pPr>
            <a:r>
              <a:rPr lang="pt-BR" sz="2700" b="1" dirty="0" smtClean="0"/>
              <a:t>Art. 1º - Vincular a Associação de Médicos Maçons – AMEM à Grande Secretaria de Entidades Paramaçônicas; </a:t>
            </a:r>
          </a:p>
          <a:p>
            <a:pPr marL="0" indent="0">
              <a:buNone/>
            </a:pPr>
            <a:r>
              <a:rPr lang="pt-BR" sz="2700" b="1" dirty="0" smtClean="0"/>
              <a:t> </a:t>
            </a:r>
          </a:p>
          <a:p>
            <a:pPr marL="0" indent="0">
              <a:buNone/>
            </a:pPr>
            <a:r>
              <a:rPr lang="pt-BR" sz="2700" b="1" dirty="0" smtClean="0"/>
              <a:t>Art. 2º - Nomear como Representante da Associação junto à GLESP o </a:t>
            </a:r>
            <a:r>
              <a:rPr lang="pt-BR" sz="2700" b="1" dirty="0" err="1" smtClean="0"/>
              <a:t>Resp</a:t>
            </a:r>
            <a:r>
              <a:rPr lang="pt-BR" sz="2700" b="1" dirty="0" smtClean="0"/>
              <a:t>\ Ir\ Alfredo Roberto Netto; </a:t>
            </a:r>
          </a:p>
          <a:p>
            <a:pPr marL="0" indent="0">
              <a:buNone/>
            </a:pPr>
            <a:r>
              <a:rPr lang="pt-BR" sz="2700" b="1" dirty="0" smtClean="0"/>
              <a:t> </a:t>
            </a:r>
          </a:p>
          <a:p>
            <a:pPr marL="0" indent="0">
              <a:buNone/>
            </a:pPr>
            <a:r>
              <a:rPr lang="pt-BR" sz="2700" b="1" dirty="0" smtClean="0"/>
              <a:t>Art. 2º - Este Ato vigora a partir desta data. </a:t>
            </a:r>
          </a:p>
          <a:p>
            <a:pPr marL="0" indent="0">
              <a:buNone/>
            </a:pPr>
            <a:r>
              <a:rPr lang="pt-BR" sz="2700" b="1" dirty="0" smtClean="0"/>
              <a:t> </a:t>
            </a:r>
          </a:p>
          <a:p>
            <a:pPr marL="0" indent="0">
              <a:buNone/>
            </a:pPr>
            <a:r>
              <a:rPr lang="pt-BR" sz="2700" b="1" dirty="0" smtClean="0"/>
              <a:t>A Grande Secretaria de Relações Interiores é incumbida do registro e divulgação deste Ato. </a:t>
            </a:r>
          </a:p>
          <a:p>
            <a:pPr marL="0" indent="0">
              <a:buNone/>
            </a:pPr>
            <a:r>
              <a:rPr lang="pt-BR" sz="2700" b="1" dirty="0" smtClean="0"/>
              <a:t> </a:t>
            </a:r>
          </a:p>
          <a:p>
            <a:pPr marL="0" indent="0">
              <a:buNone/>
            </a:pPr>
            <a:r>
              <a:rPr lang="pt-BR" sz="2700" b="1" dirty="0" smtClean="0"/>
              <a:t>Dado e traçado no Grão-Mestrado da Grande Loja Maçônica do Estado de São Paulo, aos 25 (vinte e cinco) dias do mês de outubro de 2016 E\ V\ </a:t>
            </a:r>
          </a:p>
          <a:p>
            <a:pPr marL="0" indent="0">
              <a:buNone/>
            </a:pPr>
            <a:r>
              <a:rPr lang="pt-BR" sz="2700" b="1" dirty="0" smtClean="0"/>
              <a:t> </a:t>
            </a:r>
          </a:p>
          <a:p>
            <a:pPr marL="0" indent="0">
              <a:buNone/>
            </a:pPr>
            <a:r>
              <a:rPr lang="pt-BR" sz="2700" b="1" dirty="0" smtClean="0"/>
              <a:t>RONALDO FERNANDES Grão-Mestre </a:t>
            </a:r>
          </a:p>
          <a:p>
            <a:pPr marL="0" indent="0">
              <a:buNone/>
            </a:pPr>
            <a:r>
              <a:rPr lang="pt-BR" sz="2700" b="1" dirty="0" smtClean="0"/>
              <a:t> </a:t>
            </a:r>
          </a:p>
          <a:p>
            <a:pPr marL="0" indent="0">
              <a:buNone/>
            </a:pPr>
            <a:r>
              <a:rPr lang="pt-BR" sz="2700" b="1" dirty="0" smtClean="0"/>
              <a:t>ROBERTO PEREIRA PINTO Gr\ Sec\ RRel\ IInt\</a:t>
            </a:r>
          </a:p>
          <a:p>
            <a:endParaRPr lang="pt-BR" dirty="0"/>
          </a:p>
        </p:txBody>
      </p:sp>
    </p:spTree>
    <p:extLst>
      <p:ext uri="{BB962C8B-B14F-4D97-AF65-F5344CB8AC3E}">
        <p14:creationId xmlns:p14="http://schemas.microsoft.com/office/powerpoint/2010/main" val="311013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5" y="714375"/>
            <a:ext cx="3551766" cy="5572125"/>
          </a:xfrm>
        </p:spPr>
        <p:txBody>
          <a:bodyPr/>
          <a:lstStyle/>
          <a:p>
            <a:r>
              <a:rPr lang="pt-BR" b="1" dirty="0"/>
              <a:t>No dia 26 de Novembro de 2016., a Diretoria da Associação de Médicos Maçons, representada pelos IIr.’. Alfredo Roberto Netto, Presidente, e Paulo Roberto Muzzi, Secretário, estiveram na bela cidade de Belo Horizonte, capital de Minas Gerais, na sede da Grande Loja Maçonica de Minas Gerais, para acompanhar a formação da Coligada AMEM/MG, com a composição de sua Diretoria Provisória, liderada pelo Ir.’. e colega Wagner Fonseca Moreira da Silva, Médico Legista e Perito.</a:t>
            </a:r>
            <a:endParaRPr lang="pt-BR" dirty="0"/>
          </a:p>
        </p:txBody>
      </p:sp>
      <p:pic>
        <p:nvPicPr>
          <p:cNvPr id="4" name="Imagem 3" descr="https://scontent.fcgh15-1.fna.fbcdn.net/v/t1.0-9/15241904_1463973696965939_5208032024796421204_n.jpg?oh=8a4ab014895b8788651696b1c52abe8e&amp;oe=58F987B7"/>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29101" y="828675"/>
            <a:ext cx="7543799" cy="5086350"/>
          </a:xfrm>
          <a:prstGeom prst="rect">
            <a:avLst/>
          </a:prstGeom>
          <a:noFill/>
          <a:ln>
            <a:noFill/>
          </a:ln>
        </p:spPr>
      </p:pic>
    </p:spTree>
    <p:extLst>
      <p:ext uri="{BB962C8B-B14F-4D97-AF65-F5344CB8AC3E}">
        <p14:creationId xmlns:p14="http://schemas.microsoft.com/office/powerpoint/2010/main" val="298862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3" y="4214813"/>
            <a:ext cx="10824105" cy="2085974"/>
          </a:xfrm>
        </p:spPr>
        <p:txBody>
          <a:bodyPr/>
          <a:lstStyle/>
          <a:p>
            <a:pPr marL="0" indent="0" algn="just">
              <a:buNone/>
            </a:pPr>
            <a:endParaRPr lang="pt-BR" b="1" dirty="0" smtClean="0"/>
          </a:p>
          <a:p>
            <a:pPr marL="0" indent="0" algn="just">
              <a:buNone/>
            </a:pPr>
            <a:r>
              <a:rPr lang="pt-BR" b="1" dirty="0" smtClean="0"/>
              <a:t>Com </a:t>
            </a:r>
            <a:r>
              <a:rPr lang="pt-BR" b="1" dirty="0"/>
              <a:t>a presença de mais de uma dezena de colegas IIr.’. da Capital e do Interior Mineiro, e algumas cunhadas, em ambiente fraternal, por várias horas discutiu-se os objetivos e propostas de trabalho a serem coordenadas pela nova diretoria que se formava. Cerca de 40 IIr.’. das diferentes Potências Maçônicas mineiras, justificaram a ausência, mas deixaram expressas a promessas de participação e incorporação aos trabalhos da sociedade.</a:t>
            </a:r>
            <a:endParaRPr lang="pt-BR" dirty="0"/>
          </a:p>
          <a:p>
            <a:endParaRPr lang="pt-BR" dirty="0"/>
          </a:p>
        </p:txBody>
      </p:sp>
      <p:pic>
        <p:nvPicPr>
          <p:cNvPr id="4" name="Imagem 3" descr="https://scontent.fcgh15-1.fna.fbcdn.net/v/t1.0-9/15230600_1463975113632464_836621976576068081_n.jpg?oh=fb3b5853be434e7eaa2f1b87d0e5eeac&amp;oe=58B91837"/>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00250" y="128588"/>
            <a:ext cx="7600950" cy="4086225"/>
          </a:xfrm>
          <a:prstGeom prst="rect">
            <a:avLst/>
          </a:prstGeom>
          <a:noFill/>
          <a:ln>
            <a:noFill/>
          </a:ln>
        </p:spPr>
      </p:pic>
    </p:spTree>
    <p:extLst>
      <p:ext uri="{BB962C8B-B14F-4D97-AF65-F5344CB8AC3E}">
        <p14:creationId xmlns:p14="http://schemas.microsoft.com/office/powerpoint/2010/main" val="195874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4363" y="142875"/>
            <a:ext cx="11315700" cy="1330325"/>
          </a:xfrm>
        </p:spPr>
        <p:txBody>
          <a:bodyPr>
            <a:noAutofit/>
          </a:bodyPr>
          <a:lstStyle/>
          <a:p>
            <a:r>
              <a:rPr lang="pt-BR" sz="1800" b="1" dirty="0" smtClean="0">
                <a:solidFill>
                  <a:schemeClr val="tx1"/>
                </a:solidFill>
                <a:latin typeface="Aharoni" panose="02010803020104030203" pitchFamily="2" charset="-79"/>
                <a:cs typeface="Aharoni" panose="02010803020104030203" pitchFamily="2" charset="-79"/>
              </a:rPr>
              <a:t/>
            </a:r>
            <a:br>
              <a:rPr lang="pt-BR" sz="1800" b="1" dirty="0" smtClean="0">
                <a:solidFill>
                  <a:schemeClr val="tx1"/>
                </a:solidFill>
                <a:latin typeface="Aharoni" panose="02010803020104030203" pitchFamily="2" charset="-79"/>
                <a:cs typeface="Aharoni" panose="02010803020104030203" pitchFamily="2" charset="-79"/>
              </a:rPr>
            </a:br>
            <a:r>
              <a:rPr lang="pt-BR" sz="1800" b="1" dirty="0" smtClean="0">
                <a:solidFill>
                  <a:schemeClr val="tx1"/>
                </a:solidFill>
                <a:latin typeface="Aharoni" panose="02010803020104030203" pitchFamily="2" charset="-79"/>
                <a:cs typeface="Aharoni" panose="02010803020104030203" pitchFamily="2" charset="-79"/>
              </a:rPr>
              <a:t>Ir</a:t>
            </a:r>
            <a:r>
              <a:rPr lang="pt-BR" sz="1800" b="1" dirty="0">
                <a:solidFill>
                  <a:schemeClr val="tx1"/>
                </a:solidFill>
                <a:latin typeface="Aharoni" panose="02010803020104030203" pitchFamily="2" charset="-79"/>
                <a:cs typeface="Aharoni" panose="02010803020104030203" pitchFamily="2" charset="-79"/>
              </a:rPr>
              <a:t>.’. Wagner da Fonseca faz exposição dos trabalhos a serem desenvolvidos pelo Coligada de </a:t>
            </a:r>
            <a:r>
              <a:rPr lang="pt-BR" sz="1800" b="1" dirty="0" smtClean="0">
                <a:solidFill>
                  <a:schemeClr val="tx1"/>
                </a:solidFill>
                <a:latin typeface="Aharoni" panose="02010803020104030203" pitchFamily="2" charset="-79"/>
                <a:cs typeface="Aharoni" panose="02010803020104030203" pitchFamily="2" charset="-79"/>
              </a:rPr>
              <a:t>Minas </a:t>
            </a:r>
            <a:r>
              <a:rPr lang="pt-BR" sz="1800" b="1" dirty="0">
                <a:solidFill>
                  <a:schemeClr val="tx1"/>
                </a:solidFill>
                <a:latin typeface="Aharoni" panose="02010803020104030203" pitchFamily="2" charset="-79"/>
                <a:cs typeface="Aharoni" panose="02010803020104030203" pitchFamily="2" charset="-79"/>
              </a:rPr>
              <a:t>Gerais, assim como o convite aos IIr.’. para comporem a Diretoria Provisória que deverá desenvolver os </a:t>
            </a:r>
            <a:r>
              <a:rPr lang="pt-BR" sz="2000" b="1" dirty="0">
                <a:solidFill>
                  <a:schemeClr val="tx1"/>
                </a:solidFill>
                <a:latin typeface="Aharoni" panose="02010803020104030203" pitchFamily="2" charset="-79"/>
                <a:cs typeface="Aharoni" panose="02010803020104030203" pitchFamily="2" charset="-79"/>
              </a:rPr>
              <a:t>documentos necessários para sua efetivação oficial.</a:t>
            </a:r>
            <a:r>
              <a:rPr lang="pt-BR" sz="4000" dirty="0"/>
              <a:t/>
            </a:r>
            <a:br>
              <a:rPr lang="pt-BR" sz="4000" dirty="0"/>
            </a:br>
            <a:endParaRPr lang="pt-BR" sz="4000" dirty="0"/>
          </a:p>
        </p:txBody>
      </p:sp>
      <p:pic>
        <p:nvPicPr>
          <p:cNvPr id="4" name="Espaço Reservado para Conteúdo 3" descr="https://scontent.fcgh15-1.fna.fbcdn.net/v/t1.0-9/15192710_1463976023632373_7672878801552632895_n.jpg?oh=7a9a52a9d14e79dbe25a88f3d2da0d91&amp;oe=58BA5D56"/>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1228725" y="1773239"/>
            <a:ext cx="9844087" cy="4370388"/>
          </a:xfrm>
          <a:prstGeom prst="rect">
            <a:avLst/>
          </a:prstGeom>
          <a:noFill/>
          <a:ln>
            <a:noFill/>
          </a:ln>
        </p:spPr>
      </p:pic>
    </p:spTree>
    <p:extLst>
      <p:ext uri="{BB962C8B-B14F-4D97-AF65-F5344CB8AC3E}">
        <p14:creationId xmlns:p14="http://schemas.microsoft.com/office/powerpoint/2010/main" val="346999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4" y="416859"/>
            <a:ext cx="5252819" cy="6010835"/>
          </a:xfrm>
        </p:spPr>
        <p:txBody>
          <a:bodyPr/>
          <a:lstStyle/>
          <a:p>
            <a:pPr marL="0" indent="0" algn="just">
              <a:buNone/>
            </a:pPr>
            <a:endParaRPr lang="pt-BR" b="1" dirty="0">
              <a:solidFill>
                <a:schemeClr val="tx1"/>
              </a:solidFill>
              <a:latin typeface="Aharoni" panose="02010803020104030203" pitchFamily="2" charset="-79"/>
              <a:cs typeface="Aharoni" panose="02010803020104030203" pitchFamily="2" charset="-79"/>
            </a:endParaRPr>
          </a:p>
          <a:p>
            <a:pPr marL="0" indent="0" algn="just">
              <a:buNone/>
            </a:pPr>
            <a:endParaRPr lang="pt-BR" b="1" dirty="0" smtClean="0">
              <a:solidFill>
                <a:schemeClr val="tx1"/>
              </a:solidFill>
              <a:latin typeface="Aharoni" panose="02010803020104030203" pitchFamily="2" charset="-79"/>
              <a:cs typeface="Aharoni" panose="02010803020104030203" pitchFamily="2" charset="-79"/>
            </a:endParaRPr>
          </a:p>
          <a:p>
            <a:pPr marL="0" indent="0" algn="just">
              <a:buNone/>
            </a:pPr>
            <a:r>
              <a:rPr lang="pt-BR" b="1" dirty="0" smtClean="0">
                <a:solidFill>
                  <a:schemeClr val="tx1"/>
                </a:solidFill>
                <a:latin typeface="Aharoni" panose="02010803020104030203" pitchFamily="2" charset="-79"/>
                <a:cs typeface="Aharoni" panose="02010803020104030203" pitchFamily="2" charset="-79"/>
              </a:rPr>
              <a:t> </a:t>
            </a:r>
            <a:r>
              <a:rPr lang="pt-BR" b="1" dirty="0">
                <a:solidFill>
                  <a:schemeClr val="tx1"/>
                </a:solidFill>
                <a:latin typeface="Aharoni" panose="02010803020104030203" pitchFamily="2" charset="-79"/>
                <a:cs typeface="Aharoni" panose="02010803020104030203" pitchFamily="2" charset="-79"/>
              </a:rPr>
              <a:t>No dia </a:t>
            </a:r>
            <a:r>
              <a:rPr lang="pt-BR" b="1" dirty="0" smtClean="0">
                <a:solidFill>
                  <a:schemeClr val="tx1"/>
                </a:solidFill>
                <a:latin typeface="Aharoni" panose="02010803020104030203" pitchFamily="2" charset="-79"/>
                <a:cs typeface="Aharoni" panose="02010803020104030203" pitchFamily="2" charset="-79"/>
              </a:rPr>
              <a:t> </a:t>
            </a:r>
            <a:r>
              <a:rPr lang="pt-BR" sz="2400" b="1" dirty="0">
                <a:solidFill>
                  <a:schemeClr val="tx1"/>
                </a:solidFill>
                <a:latin typeface="Aharoni" panose="02010803020104030203" pitchFamily="2" charset="-79"/>
                <a:cs typeface="Aharoni" panose="02010803020104030203" pitchFamily="2" charset="-79"/>
              </a:rPr>
              <a:t>07/12/2016, </a:t>
            </a:r>
            <a:r>
              <a:rPr lang="pt-BR" b="1" dirty="0">
                <a:solidFill>
                  <a:schemeClr val="tx1"/>
                </a:solidFill>
                <a:latin typeface="Aharoni" panose="02010803020104030203" pitchFamily="2" charset="-79"/>
                <a:cs typeface="Aharoni" panose="02010803020104030203" pitchFamily="2" charset="-79"/>
              </a:rPr>
              <a:t>quinta-feira, o Presidente da AMEM em companhia do Diretor Jurídico da sociedade, Ir.’. Ademar Távora Neto, estiveram em Brasília para audiência com o Ir.’. e Deputado Federal Antonio Goulart objetivando o encaminhamento do Projeto de Lei (PL) que determina a criminalização da agressão aos médicos e profissionais de saúde no exercício da profissão, uma das principais bandeiras da AMEM</a:t>
            </a:r>
            <a:r>
              <a:rPr lang="pt-BR" b="1" dirty="0" smtClean="0">
                <a:solidFill>
                  <a:schemeClr val="tx1"/>
                </a:solidFill>
                <a:latin typeface="Aharoni" panose="02010803020104030203" pitchFamily="2" charset="-79"/>
                <a:cs typeface="Aharoni" panose="02010803020104030203" pitchFamily="2" charset="-79"/>
              </a:rPr>
              <a:t>.</a:t>
            </a:r>
          </a:p>
          <a:p>
            <a:pPr marL="0" indent="0" algn="just">
              <a:buNone/>
            </a:pPr>
            <a:endParaRPr lang="pt-BR" b="1" dirty="0" smtClean="0">
              <a:solidFill>
                <a:schemeClr val="tx1"/>
              </a:solidFill>
              <a:latin typeface="Aharoni" panose="02010803020104030203" pitchFamily="2" charset="-79"/>
              <a:cs typeface="Aharoni" panose="02010803020104030203" pitchFamily="2" charset="-79"/>
            </a:endParaRPr>
          </a:p>
          <a:p>
            <a:pPr marL="0" indent="0" algn="just">
              <a:buNone/>
            </a:pPr>
            <a:r>
              <a:rPr lang="pt-BR" b="1" dirty="0" smtClean="0">
                <a:solidFill>
                  <a:schemeClr val="tx1"/>
                </a:solidFill>
                <a:latin typeface="Aharoni" panose="02010803020104030203" pitchFamily="2" charset="-79"/>
                <a:cs typeface="Aharoni" panose="02010803020104030203" pitchFamily="2" charset="-79"/>
              </a:rPr>
              <a:t>Segundo </a:t>
            </a:r>
            <a:r>
              <a:rPr lang="pt-BR" b="1" dirty="0">
                <a:solidFill>
                  <a:schemeClr val="tx1"/>
                </a:solidFill>
                <a:latin typeface="Aharoni" panose="02010803020104030203" pitchFamily="2" charset="-79"/>
                <a:cs typeface="Aharoni" panose="02010803020104030203" pitchFamily="2" charset="-79"/>
              </a:rPr>
              <a:t>o Deputado Ir.’. Goulart, haverá dois encaminhamentos do PL: a primeira , via emenda no projeto de alteração do Código Penal, onde ele é membro da Comissão; a segunda, via Projeto de Lei, onde seguirá a tramitação normal.</a:t>
            </a:r>
            <a:endParaRPr lang="pt-BR" dirty="0"/>
          </a:p>
        </p:txBody>
      </p:sp>
      <p:pic>
        <p:nvPicPr>
          <p:cNvPr id="5" name="Imagem 4" descr="https://scontent.fgig1-3.fna.fbcdn.net/v/t1.0-9/15317981_10205931204198295_8673703329264648437_n.jpg?oh=2745b7203236a540952fbf995835d775&amp;oe=58BA0CB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329363" y="1371600"/>
            <a:ext cx="4876800" cy="4686300"/>
          </a:xfrm>
          <a:prstGeom prst="rect">
            <a:avLst/>
          </a:prstGeom>
          <a:noFill/>
          <a:ln>
            <a:noFill/>
          </a:ln>
        </p:spPr>
      </p:pic>
    </p:spTree>
    <p:extLst>
      <p:ext uri="{BB962C8B-B14F-4D97-AF65-F5344CB8AC3E}">
        <p14:creationId xmlns:p14="http://schemas.microsoft.com/office/powerpoint/2010/main" val="1820556768"/>
      </p:ext>
    </p:extLst>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122</TotalTime>
  <Words>1159</Words>
  <Application>Microsoft Office PowerPoint</Application>
  <PresentationFormat>Widescreen</PresentationFormat>
  <Paragraphs>167</Paragraphs>
  <Slides>27</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27</vt:i4>
      </vt:variant>
    </vt:vector>
  </HeadingPairs>
  <TitlesOfParts>
    <vt:vector size="36" baseType="lpstr">
      <vt:lpstr>Aharoni</vt:lpstr>
      <vt:lpstr>Arial</vt:lpstr>
      <vt:lpstr>Calibri</vt:lpstr>
      <vt:lpstr>Comic Sans MS</vt:lpstr>
      <vt:lpstr>Edwardian Script ITC</vt:lpstr>
      <vt:lpstr>Times New Roman</vt:lpstr>
      <vt:lpstr>Trebuchet MS</vt:lpstr>
      <vt:lpstr>Wingdings 3</vt:lpstr>
      <vt:lpstr>Facetado</vt:lpstr>
      <vt:lpstr>Apresentação do PowerPoint</vt:lpstr>
      <vt:lpstr>08 de Outubro de 2016 - Xº Encontro Presencial AMEM Tivemos a eleição da nova Diretoria que, como houve apenas a apresentação de chapa única, esta foi eleita por aclamação segundo a decisão do plenário, sendo o Ir.’. Alfredo Roberto Netto eleito para presidir a sociedade por mais uma gestão trienal</vt:lpstr>
      <vt:lpstr>Apresentação do PowerPoint</vt:lpstr>
      <vt:lpstr>Apresentação do PowerPoint</vt:lpstr>
      <vt:lpstr>Apresentação do PowerPoint</vt:lpstr>
      <vt:lpstr>Apresentação do PowerPoint</vt:lpstr>
      <vt:lpstr>Apresentação do PowerPoint</vt:lpstr>
      <vt:lpstr> Ir.’. Wagner da Fonseca faz exposição dos trabalhos a serem desenvolvidos pelo Coligada de Minas Gerais, assim como o convite aos IIr.’. para comporem a Diretoria Provisória que deverá desenvolver os documentos necessários para sua efetivação oficial.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alfredo</dc:creator>
  <cp:lastModifiedBy>alfredo</cp:lastModifiedBy>
  <cp:revision>17</cp:revision>
  <dcterms:created xsi:type="dcterms:W3CDTF">2017-10-28T04:02:23Z</dcterms:created>
  <dcterms:modified xsi:type="dcterms:W3CDTF">2017-10-31T12:03:50Z</dcterms:modified>
</cp:coreProperties>
</file>